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Roboto Slab"/>
      <p:regular r:id="rId37"/>
      <p:bold r:id="rId38"/>
    </p:embeddedFont>
    <p:embeddedFont>
      <p:font typeface="Roboto"/>
      <p:regular r:id="rId39"/>
      <p:bold r:id="rId40"/>
      <p:italic r:id="rId41"/>
      <p:boldItalic r:id="rId42"/>
    </p:embeddedFont>
    <p:embeddedFont>
      <p:font typeface="Montserrat"/>
      <p:regular r:id="rId43"/>
      <p:bold r:id="rId44"/>
      <p:italic r:id="rId45"/>
      <p:boldItalic r:id="rId46"/>
    </p:embeddedFont>
    <p:embeddedFont>
      <p:font typeface="La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Slab-regular.fntdata"/><Relationship Id="rId36" Type="http://schemas.openxmlformats.org/officeDocument/2006/relationships/slide" Target="slides/slide31.xml"/><Relationship Id="rId39" Type="http://schemas.openxmlformats.org/officeDocument/2006/relationships/font" Target="fonts/Roboto-regular.fntdata"/><Relationship Id="rId38" Type="http://schemas.openxmlformats.org/officeDocument/2006/relationships/font" Target="fonts/RobotoSlab-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d2288d785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d2288d78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d2288d785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d2288d785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d14ba36c1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d14ba36c1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d1dd0fa7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d1dd0fa7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d2288d785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d2288d785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d2288d785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d2288d785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d2884a60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d2884a60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d2288d785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d2288d785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d2498c05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d2498c05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d2498c05c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d2498c05c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5d14ba36c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d14ba36c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d2288d78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d2288d78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d14ba36c1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d14ba36c1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d2498c0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d2498c0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d2498c05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d2498c05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d2498c05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d2498c05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d2498c05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d2498c05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d2498c05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d2498c05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d2884a60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d2884a60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d14ba36c1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d14ba36c1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d2288d78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d2288d78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d1dd0fa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d1dd0fa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d2498c05c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d2498c05c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d2498c05c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d2498c05c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d14ba36c1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d14ba36c1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d2288d785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d2288d785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d14ba36c1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d14ba36c1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d1c2cbd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d1c2cbd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d2288d785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d2288d785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d1c2cbde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d1c2cbde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12.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hdsc.nws.noaa.gov/" TargetMode="External"/><Relationship Id="rId4" Type="http://schemas.openxmlformats.org/officeDocument/2006/relationships/image" Target="../media/image10.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3"/>
          <p:cNvSpPr txBox="1"/>
          <p:nvPr>
            <p:ph type="ctrTitle"/>
          </p:nvPr>
        </p:nvSpPr>
        <p:spPr>
          <a:xfrm>
            <a:off x="616500" y="419100"/>
            <a:ext cx="8520600" cy="1184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Drainage Plan </a:t>
            </a:r>
            <a:endParaRPr/>
          </a:p>
        </p:txBody>
      </p:sp>
      <p:sp>
        <p:nvSpPr>
          <p:cNvPr id="64" name="Google Shape;64;p13"/>
          <p:cNvSpPr txBox="1"/>
          <p:nvPr>
            <p:ph idx="1" type="subTitle"/>
          </p:nvPr>
        </p:nvSpPr>
        <p:spPr>
          <a:xfrm>
            <a:off x="-1034350" y="3551100"/>
            <a:ext cx="4557900" cy="156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latin typeface="Montserrat"/>
                <a:ea typeface="Montserrat"/>
                <a:cs typeface="Montserrat"/>
                <a:sym typeface="Montserrat"/>
              </a:rPr>
              <a:t>Prepared By:</a:t>
            </a:r>
            <a:endParaRPr sz="1400">
              <a:latin typeface="Montserrat"/>
              <a:ea typeface="Montserrat"/>
              <a:cs typeface="Montserrat"/>
              <a:sym typeface="Montserrat"/>
            </a:endParaRPr>
          </a:p>
          <a:p>
            <a:pPr indent="0" lvl="0" marL="0" rtl="0" algn="ctr">
              <a:spcBef>
                <a:spcPts val="0"/>
              </a:spcBef>
              <a:spcAft>
                <a:spcPts val="0"/>
              </a:spcAft>
              <a:buNone/>
            </a:pPr>
            <a:r>
              <a:t/>
            </a:r>
            <a:endParaRPr sz="1400">
              <a:latin typeface="Montserrat"/>
              <a:ea typeface="Montserrat"/>
              <a:cs typeface="Montserrat"/>
              <a:sym typeface="Montserrat"/>
            </a:endParaRPr>
          </a:p>
          <a:p>
            <a:pPr indent="0" lvl="0" marL="0" rtl="0" algn="ctr">
              <a:spcBef>
                <a:spcPts val="0"/>
              </a:spcBef>
              <a:spcAft>
                <a:spcPts val="0"/>
              </a:spcAft>
              <a:buNone/>
            </a:pPr>
            <a:r>
              <a:rPr lang="en" sz="1400">
                <a:latin typeface="Montserrat"/>
                <a:ea typeface="Montserrat"/>
                <a:cs typeface="Montserrat"/>
                <a:sym typeface="Montserrat"/>
              </a:rPr>
              <a:t>Gabriel Garcia</a:t>
            </a:r>
            <a:endParaRPr sz="1400">
              <a:latin typeface="Montserrat"/>
              <a:ea typeface="Montserrat"/>
              <a:cs typeface="Montserrat"/>
              <a:sym typeface="Montserrat"/>
            </a:endParaRPr>
          </a:p>
          <a:p>
            <a:pPr indent="0" lvl="0" marL="0" rtl="0" algn="ctr">
              <a:spcBef>
                <a:spcPts val="0"/>
              </a:spcBef>
              <a:spcAft>
                <a:spcPts val="0"/>
              </a:spcAft>
              <a:buNone/>
            </a:pPr>
            <a:r>
              <a:rPr lang="en" sz="1400">
                <a:latin typeface="Montserrat"/>
                <a:ea typeface="Montserrat"/>
                <a:cs typeface="Montserrat"/>
                <a:sym typeface="Montserrat"/>
              </a:rPr>
              <a:t>Elizabeth Samura</a:t>
            </a:r>
            <a:endParaRPr sz="1400">
              <a:latin typeface="Montserrat"/>
              <a:ea typeface="Montserrat"/>
              <a:cs typeface="Montserrat"/>
              <a:sym typeface="Montserrat"/>
            </a:endParaRPr>
          </a:p>
          <a:p>
            <a:pPr indent="0" lvl="0" marL="0" rtl="0" algn="ctr">
              <a:spcBef>
                <a:spcPts val="0"/>
              </a:spcBef>
              <a:spcAft>
                <a:spcPts val="0"/>
              </a:spcAft>
              <a:buNone/>
            </a:pPr>
            <a:r>
              <a:rPr lang="en" sz="1400">
                <a:latin typeface="Montserrat"/>
                <a:ea typeface="Montserrat"/>
                <a:cs typeface="Montserrat"/>
                <a:sym typeface="Montserrat"/>
              </a:rPr>
              <a:t>Andres De La Cruz</a:t>
            </a:r>
            <a:endParaRPr sz="1400">
              <a:latin typeface="Montserrat"/>
              <a:ea typeface="Montserrat"/>
              <a:cs typeface="Montserrat"/>
              <a:sym typeface="Montserrat"/>
            </a:endParaRPr>
          </a:p>
          <a:p>
            <a:pPr indent="0" lvl="0" marL="0" rtl="0" algn="ctr">
              <a:spcBef>
                <a:spcPts val="0"/>
              </a:spcBef>
              <a:spcAft>
                <a:spcPts val="0"/>
              </a:spcAft>
              <a:buNone/>
            </a:pPr>
            <a:r>
              <a:t/>
            </a:r>
            <a:endParaRPr sz="1300">
              <a:latin typeface="Lato"/>
              <a:ea typeface="Lato"/>
              <a:cs typeface="Lato"/>
              <a:sym typeface="Lato"/>
            </a:endParaRPr>
          </a:p>
        </p:txBody>
      </p:sp>
      <p:pic>
        <p:nvPicPr>
          <p:cNvPr id="65" name="Google Shape;65;p13"/>
          <p:cNvPicPr preferRelativeResize="0"/>
          <p:nvPr/>
        </p:nvPicPr>
        <p:blipFill rotWithShape="1">
          <a:blip r:embed="rId3">
            <a:alphaModFix/>
          </a:blip>
          <a:srcRect b="1623" l="0" r="0" t="7143"/>
          <a:stretch/>
        </p:blipFill>
        <p:spPr>
          <a:xfrm>
            <a:off x="8247950" y="4234525"/>
            <a:ext cx="896050" cy="908975"/>
          </a:xfrm>
          <a:prstGeom prst="rect">
            <a:avLst/>
          </a:prstGeom>
          <a:noFill/>
          <a:ln>
            <a:noFill/>
          </a:ln>
        </p:spPr>
      </p:pic>
      <p:pic>
        <p:nvPicPr>
          <p:cNvPr id="66" name="Google Shape;66;p13"/>
          <p:cNvPicPr preferRelativeResize="0"/>
          <p:nvPr/>
        </p:nvPicPr>
        <p:blipFill>
          <a:blip r:embed="rId4">
            <a:alphaModFix/>
          </a:blip>
          <a:stretch>
            <a:fillRect/>
          </a:stretch>
        </p:blipFill>
        <p:spPr>
          <a:xfrm>
            <a:off x="2905625" y="1784200"/>
            <a:ext cx="4072226" cy="2281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387900" y="77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Outside Flow</a:t>
            </a:r>
            <a:endParaRPr/>
          </a:p>
        </p:txBody>
      </p:sp>
      <p:sp>
        <p:nvSpPr>
          <p:cNvPr id="135" name="Google Shape;135;p2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A =24.82 ac</a:t>
            </a:r>
            <a:endParaRPr>
              <a:latin typeface="Times New Roman"/>
              <a:ea typeface="Times New Roman"/>
              <a:cs typeface="Times New Roman"/>
              <a:sym typeface="Times New Roman"/>
            </a:endParaRPr>
          </a:p>
          <a:p>
            <a:pPr indent="0" lvl="0" marL="0" rtl="0" algn="l">
              <a:spcBef>
                <a:spcPts val="1600"/>
              </a:spcBef>
              <a:spcAft>
                <a:spcPts val="0"/>
              </a:spcAft>
              <a:buNone/>
            </a:pPr>
            <a:r>
              <a:rPr lang="en">
                <a:latin typeface="Times New Roman"/>
                <a:ea typeface="Times New Roman"/>
                <a:cs typeface="Times New Roman"/>
                <a:sym typeface="Times New Roman"/>
              </a:rPr>
              <a:t>c</a:t>
            </a:r>
            <a:r>
              <a:rPr lang="en">
                <a:latin typeface="Times New Roman"/>
                <a:ea typeface="Times New Roman"/>
                <a:cs typeface="Times New Roman"/>
                <a:sym typeface="Times New Roman"/>
              </a:rPr>
              <a:t> = 0.32</a:t>
            </a:r>
            <a:endParaRPr>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rPr lang="en">
                <a:latin typeface="Times New Roman"/>
                <a:ea typeface="Times New Roman"/>
                <a:cs typeface="Times New Roman"/>
                <a:sym typeface="Times New Roman"/>
              </a:rPr>
              <a:t>Q</a:t>
            </a:r>
            <a:r>
              <a:rPr lang="en" sz="1000">
                <a:latin typeface="Times New Roman"/>
                <a:ea typeface="Times New Roman"/>
                <a:cs typeface="Times New Roman"/>
                <a:sym typeface="Times New Roman"/>
              </a:rPr>
              <a:t>, 25 yr</a:t>
            </a:r>
            <a:r>
              <a:rPr lang="en">
                <a:latin typeface="Times New Roman"/>
                <a:ea typeface="Times New Roman"/>
                <a:cs typeface="Times New Roman"/>
                <a:sym typeface="Times New Roman"/>
              </a:rPr>
              <a:t> =  ciA = (0.32)(2.72)(24.82) = 21.6 cfs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Final Q = 21.6 + 9.30</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             = 30.90 cfs</a:t>
            </a:r>
            <a:endParaRPr>
              <a:latin typeface="Times New Roman"/>
              <a:ea typeface="Times New Roman"/>
              <a:cs typeface="Times New Roman"/>
              <a:sym typeface="Times New Roman"/>
            </a:endParaRPr>
          </a:p>
        </p:txBody>
      </p:sp>
      <p:pic>
        <p:nvPicPr>
          <p:cNvPr id="136" name="Google Shape;136;p22"/>
          <p:cNvPicPr preferRelativeResize="0"/>
          <p:nvPr/>
        </p:nvPicPr>
        <p:blipFill>
          <a:blip r:embed="rId3">
            <a:alphaModFix/>
          </a:blip>
          <a:stretch>
            <a:fillRect/>
          </a:stretch>
        </p:blipFill>
        <p:spPr>
          <a:xfrm>
            <a:off x="2901400" y="2886776"/>
            <a:ext cx="2373525" cy="2158538"/>
          </a:xfrm>
          <a:prstGeom prst="rect">
            <a:avLst/>
          </a:prstGeom>
          <a:noFill/>
          <a:ln>
            <a:noFill/>
          </a:ln>
        </p:spPr>
      </p:pic>
      <p:pic>
        <p:nvPicPr>
          <p:cNvPr id="137" name="Google Shape;137;p22"/>
          <p:cNvPicPr preferRelativeResize="0"/>
          <p:nvPr/>
        </p:nvPicPr>
        <p:blipFill>
          <a:blip r:embed="rId4">
            <a:alphaModFix/>
          </a:blip>
          <a:stretch>
            <a:fillRect/>
          </a:stretch>
        </p:blipFill>
        <p:spPr>
          <a:xfrm>
            <a:off x="5274925" y="732800"/>
            <a:ext cx="3543975" cy="2639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87900" y="8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Water velocity</a:t>
            </a:r>
            <a:endParaRPr/>
          </a:p>
        </p:txBody>
      </p:sp>
      <p:sp>
        <p:nvSpPr>
          <p:cNvPr id="143" name="Google Shape;143;p2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Slope =7%</a:t>
            </a:r>
            <a:endParaRPr/>
          </a:p>
          <a:p>
            <a:pPr indent="0" lvl="0" marL="0" rtl="0" algn="l">
              <a:spcBef>
                <a:spcPts val="1600"/>
              </a:spcBef>
              <a:spcAft>
                <a:spcPts val="1600"/>
              </a:spcAft>
              <a:buNone/>
            </a:pPr>
            <a:r>
              <a:rPr lang="en"/>
              <a:t>V = 5.25 ft/sec</a:t>
            </a:r>
            <a:endParaRPr/>
          </a:p>
        </p:txBody>
      </p:sp>
      <p:pic>
        <p:nvPicPr>
          <p:cNvPr id="144" name="Google Shape;144;p23"/>
          <p:cNvPicPr preferRelativeResize="0"/>
          <p:nvPr/>
        </p:nvPicPr>
        <p:blipFill>
          <a:blip r:embed="rId3">
            <a:alphaModFix/>
          </a:blip>
          <a:stretch>
            <a:fillRect/>
          </a:stretch>
        </p:blipFill>
        <p:spPr>
          <a:xfrm>
            <a:off x="3993575" y="618700"/>
            <a:ext cx="3090075" cy="4147925"/>
          </a:xfrm>
          <a:prstGeom prst="rect">
            <a:avLst/>
          </a:prstGeom>
          <a:noFill/>
          <a:ln>
            <a:noFill/>
          </a:ln>
        </p:spPr>
      </p:pic>
      <p:sp>
        <p:nvSpPr>
          <p:cNvPr id="145" name="Google Shape;145;p23"/>
          <p:cNvSpPr/>
          <p:nvPr/>
        </p:nvSpPr>
        <p:spPr>
          <a:xfrm>
            <a:off x="5750675" y="1364375"/>
            <a:ext cx="83400" cy="2728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p:nvPr/>
        </p:nvSpPr>
        <p:spPr>
          <a:xfrm>
            <a:off x="4417700" y="3605175"/>
            <a:ext cx="2093700" cy="765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Drainage system</a:t>
            </a:r>
            <a:endParaRPr/>
          </a:p>
        </p:txBody>
      </p:sp>
      <p:sp>
        <p:nvSpPr>
          <p:cNvPr id="152" name="Google Shape;152;p2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data is to be given for the units of each drainage system:</a:t>
            </a:r>
            <a:endParaRPr/>
          </a:p>
          <a:p>
            <a:pPr indent="-342900" lvl="0" marL="457200" rtl="0" algn="l">
              <a:spcBef>
                <a:spcPts val="1600"/>
              </a:spcBef>
              <a:spcAft>
                <a:spcPts val="0"/>
              </a:spcAft>
              <a:buSzPts val="1800"/>
              <a:buChar char="●"/>
            </a:pPr>
            <a:r>
              <a:rPr lang="en"/>
              <a:t>Type, size, length, and location of culverts (station pluses and station offset distance)  </a:t>
            </a:r>
            <a:endParaRPr/>
          </a:p>
          <a:p>
            <a:pPr indent="-342900" lvl="0" marL="457200" rtl="0" algn="l">
              <a:spcBef>
                <a:spcPts val="0"/>
              </a:spcBef>
              <a:spcAft>
                <a:spcPts val="0"/>
              </a:spcAft>
              <a:buSzPts val="1800"/>
              <a:buChar char="●"/>
            </a:pPr>
            <a:r>
              <a:rPr lang="en"/>
              <a:t>Culvert appurtenances, such as drainage inlets and outlet structures are shown and labeled. </a:t>
            </a:r>
            <a:endParaRPr/>
          </a:p>
          <a:p>
            <a:pPr indent="-342900" lvl="0" marL="457200" rtl="0" algn="l">
              <a:spcBef>
                <a:spcPts val="0"/>
              </a:spcBef>
              <a:spcAft>
                <a:spcPts val="0"/>
              </a:spcAft>
              <a:buSzPts val="1800"/>
              <a:buChar char="●"/>
            </a:pPr>
            <a:r>
              <a:rPr lang="en"/>
              <a:t>Identify location of items by plus station and station offset distance.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87900" y="77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Drainage system</a:t>
            </a:r>
            <a:endParaRPr/>
          </a:p>
        </p:txBody>
      </p:sp>
      <p:sp>
        <p:nvSpPr>
          <p:cNvPr id="158" name="Google Shape;158;p25"/>
          <p:cNvSpPr txBox="1"/>
          <p:nvPr>
            <p:ph idx="1" type="body"/>
          </p:nvPr>
        </p:nvSpPr>
        <p:spPr>
          <a:xfrm>
            <a:off x="112575" y="1337425"/>
            <a:ext cx="6127200" cy="34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Drainage inlet system consist of the following and </a:t>
            </a:r>
            <a:br>
              <a:rPr lang="en"/>
            </a:br>
            <a:r>
              <a:rPr lang="en"/>
              <a:t>are spaced appropriately to reduce water spread.</a:t>
            </a:r>
            <a:endParaRPr/>
          </a:p>
          <a:p>
            <a:pPr indent="-342900" lvl="0" marL="457200" rtl="0" algn="l">
              <a:spcBef>
                <a:spcPts val="1600"/>
              </a:spcBef>
              <a:spcAft>
                <a:spcPts val="0"/>
              </a:spcAft>
              <a:buSzPts val="1800"/>
              <a:buChar char="●"/>
            </a:pPr>
            <a:r>
              <a:rPr lang="en"/>
              <a:t>Dike - </a:t>
            </a:r>
            <a:r>
              <a:rPr lang="en"/>
              <a:t>triangular gutter</a:t>
            </a:r>
            <a:endParaRPr/>
          </a:p>
          <a:p>
            <a:pPr indent="-342900" lvl="0" marL="457200" rtl="0" algn="l">
              <a:spcBef>
                <a:spcPts val="0"/>
              </a:spcBef>
              <a:spcAft>
                <a:spcPts val="0"/>
              </a:spcAft>
              <a:buSzPts val="1800"/>
              <a:buChar char="●"/>
            </a:pPr>
            <a:r>
              <a:rPr lang="en"/>
              <a:t>Curb and Grate combination storm inlet.</a:t>
            </a:r>
            <a:endParaRPr/>
          </a:p>
          <a:p>
            <a:pPr indent="-342900" lvl="0" marL="457200" rtl="0" algn="l">
              <a:spcBef>
                <a:spcPts val="0"/>
              </a:spcBef>
              <a:spcAft>
                <a:spcPts val="0"/>
              </a:spcAft>
              <a:buSzPts val="1800"/>
              <a:buChar char="●"/>
            </a:pPr>
            <a:r>
              <a:rPr lang="en"/>
              <a:t>Storm drain pipe</a:t>
            </a:r>
            <a:endParaRPr/>
          </a:p>
          <a:p>
            <a:pPr indent="-342900" lvl="0" marL="457200" rtl="0" algn="l">
              <a:spcBef>
                <a:spcPts val="0"/>
              </a:spcBef>
              <a:spcAft>
                <a:spcPts val="0"/>
              </a:spcAft>
              <a:buSzPts val="1800"/>
              <a:buChar char="●"/>
            </a:pPr>
            <a:r>
              <a:rPr lang="en"/>
              <a:t>Culvert: </a:t>
            </a:r>
            <a:r>
              <a:rPr lang="en"/>
              <a:t> Pipe &amp; Flared End </a:t>
            </a:r>
            <a:endParaRPr/>
          </a:p>
          <a:p>
            <a:pPr indent="0" lvl="0" marL="457200" rtl="0" algn="l">
              <a:spcBef>
                <a:spcPts val="1600"/>
              </a:spcBef>
              <a:spcAft>
                <a:spcPts val="1600"/>
              </a:spcAft>
              <a:buNone/>
            </a:pPr>
            <a:r>
              <a:t/>
            </a:r>
            <a:endParaRPr/>
          </a:p>
        </p:txBody>
      </p:sp>
      <p:pic>
        <p:nvPicPr>
          <p:cNvPr descr="Related image" id="159" name="Google Shape;159;p25"/>
          <p:cNvPicPr preferRelativeResize="0"/>
          <p:nvPr/>
        </p:nvPicPr>
        <p:blipFill>
          <a:blip r:embed="rId3">
            <a:alphaModFix/>
          </a:blip>
          <a:stretch>
            <a:fillRect/>
          </a:stretch>
        </p:blipFill>
        <p:spPr>
          <a:xfrm>
            <a:off x="3957025" y="2929601"/>
            <a:ext cx="2373525" cy="2036125"/>
          </a:xfrm>
          <a:prstGeom prst="rect">
            <a:avLst/>
          </a:prstGeom>
          <a:noFill/>
          <a:ln>
            <a:noFill/>
          </a:ln>
        </p:spPr>
      </p:pic>
      <p:pic>
        <p:nvPicPr>
          <p:cNvPr id="160" name="Google Shape;160;p25"/>
          <p:cNvPicPr preferRelativeResize="0"/>
          <p:nvPr/>
        </p:nvPicPr>
        <p:blipFill>
          <a:blip r:embed="rId4">
            <a:alphaModFix/>
          </a:blip>
          <a:stretch>
            <a:fillRect/>
          </a:stretch>
        </p:blipFill>
        <p:spPr>
          <a:xfrm>
            <a:off x="6429141" y="370000"/>
            <a:ext cx="2425859" cy="2036125"/>
          </a:xfrm>
          <a:prstGeom prst="rect">
            <a:avLst/>
          </a:prstGeom>
          <a:noFill/>
          <a:ln>
            <a:noFill/>
          </a:ln>
        </p:spPr>
      </p:pic>
      <p:pic>
        <p:nvPicPr>
          <p:cNvPr id="161" name="Google Shape;161;p25"/>
          <p:cNvPicPr preferRelativeResize="0"/>
          <p:nvPr/>
        </p:nvPicPr>
        <p:blipFill>
          <a:blip r:embed="rId5">
            <a:alphaModFix/>
          </a:blip>
          <a:stretch>
            <a:fillRect/>
          </a:stretch>
        </p:blipFill>
        <p:spPr>
          <a:xfrm>
            <a:off x="6624225" y="2722613"/>
            <a:ext cx="2095500" cy="2181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387900" y="8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Dike</a:t>
            </a:r>
            <a:endParaRPr/>
          </a:p>
        </p:txBody>
      </p:sp>
      <p:sp>
        <p:nvSpPr>
          <p:cNvPr id="167" name="Google Shape;167;p26"/>
          <p:cNvSpPr txBox="1"/>
          <p:nvPr>
            <p:ph idx="1" type="body"/>
          </p:nvPr>
        </p:nvSpPr>
        <p:spPr>
          <a:xfrm>
            <a:off x="520500" y="1169525"/>
            <a:ext cx="5530200" cy="397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Dikes placed adjoining the shoulder provide a paved triangular gutter within the shoulder area; are to be used only as necessary to confine drainage and protect side slopes susceptible to erosion. </a:t>
            </a:r>
            <a:br>
              <a:rPr lang="en"/>
            </a:br>
            <a:r>
              <a:rPr lang="en"/>
              <a:t>For a triangular gutter section, the minimum length</a:t>
            </a:r>
            <a:br>
              <a:rPr lang="en"/>
            </a:br>
            <a:r>
              <a:rPr lang="en"/>
              <a:t>of shoulder can be calculated as follows:</a:t>
            </a:r>
            <a:br>
              <a:rPr lang="en"/>
            </a:br>
            <a:r>
              <a:rPr lang="en"/>
              <a:t>Q = VA (Flow Rate equation)</a:t>
            </a:r>
            <a:br>
              <a:rPr lang="en"/>
            </a:br>
            <a:r>
              <a:rPr lang="en"/>
              <a:t>A = 1.90ft^2</a:t>
            </a:r>
            <a:br>
              <a:rPr lang="en"/>
            </a:br>
            <a:r>
              <a:rPr lang="en"/>
              <a:t>Depth of curb (y) = 6in = 0.5ft</a:t>
            </a:r>
            <a:br>
              <a:rPr lang="en"/>
            </a:br>
            <a:r>
              <a:rPr lang="en"/>
              <a:t>Area of Triangle = By/2</a:t>
            </a:r>
            <a:br>
              <a:rPr lang="en"/>
            </a:br>
            <a:r>
              <a:rPr lang="en"/>
              <a:t>B = Min Length of Shoulder     </a:t>
            </a:r>
            <a:br>
              <a:rPr lang="en"/>
            </a:br>
            <a:r>
              <a:rPr lang="en"/>
              <a:t>Bmin= (1.90*2)/0.5 = 7.6ft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68" name="Google Shape;168;p26"/>
          <p:cNvPicPr preferRelativeResize="0"/>
          <p:nvPr/>
        </p:nvPicPr>
        <p:blipFill>
          <a:blip r:embed="rId3">
            <a:alphaModFix/>
          </a:blip>
          <a:stretch>
            <a:fillRect/>
          </a:stretch>
        </p:blipFill>
        <p:spPr>
          <a:xfrm>
            <a:off x="6119500" y="1293930"/>
            <a:ext cx="2981625" cy="1883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387900" y="525175"/>
            <a:ext cx="5055600" cy="8940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Roboto"/>
              <a:ea typeface="Roboto"/>
              <a:cs typeface="Roboto"/>
              <a:sym typeface="Roboto"/>
            </a:endParaRPr>
          </a:p>
          <a:p>
            <a:pPr indent="0" lvl="0" marL="0" rtl="0" algn="l">
              <a:lnSpc>
                <a:spcPct val="115000"/>
              </a:lnSpc>
              <a:spcBef>
                <a:spcPts val="1600"/>
              </a:spcBef>
              <a:spcAft>
                <a:spcPts val="1600"/>
              </a:spcAft>
              <a:buNone/>
            </a:pPr>
            <a:r>
              <a:rPr lang="en"/>
              <a:t>Curb and Grate combination storm inlet</a:t>
            </a:r>
            <a:endParaRPr/>
          </a:p>
        </p:txBody>
      </p:sp>
      <p:sp>
        <p:nvSpPr>
          <p:cNvPr id="174" name="Google Shape;174;p27"/>
          <p:cNvSpPr txBox="1"/>
          <p:nvPr>
            <p:ph idx="1" type="body"/>
          </p:nvPr>
        </p:nvSpPr>
        <p:spPr>
          <a:xfrm>
            <a:off x="387900" y="1337425"/>
            <a:ext cx="4846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Combination inlets provide both a curb opening and a grate. These are high capacity inlets.Type GDO have a curb opening directly opposite the grate. The GDO inlet has two grates placed side by side and is designed for intercepting a wide flow. A typical use of these inlets would be in a curb and gutter installation or within a shoulder fringed by a dike.</a:t>
            </a:r>
            <a:endParaRPr/>
          </a:p>
        </p:txBody>
      </p:sp>
      <p:pic>
        <p:nvPicPr>
          <p:cNvPr id="175" name="Google Shape;175;p27"/>
          <p:cNvPicPr preferRelativeResize="0"/>
          <p:nvPr/>
        </p:nvPicPr>
        <p:blipFill>
          <a:blip r:embed="rId3">
            <a:alphaModFix/>
          </a:blip>
          <a:stretch>
            <a:fillRect/>
          </a:stretch>
        </p:blipFill>
        <p:spPr>
          <a:xfrm>
            <a:off x="5485475" y="305550"/>
            <a:ext cx="3371050" cy="4240025"/>
          </a:xfrm>
          <a:prstGeom prst="rect">
            <a:avLst/>
          </a:prstGeom>
          <a:noFill/>
          <a:ln>
            <a:noFill/>
          </a:ln>
        </p:spPr>
      </p:pic>
      <p:sp>
        <p:nvSpPr>
          <p:cNvPr id="176" name="Google Shape;176;p27"/>
          <p:cNvSpPr/>
          <p:nvPr/>
        </p:nvSpPr>
        <p:spPr>
          <a:xfrm>
            <a:off x="7439575" y="637350"/>
            <a:ext cx="1235400" cy="11445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28"/>
          <p:cNvPicPr preferRelativeResize="0"/>
          <p:nvPr/>
        </p:nvPicPr>
        <p:blipFill>
          <a:blip r:embed="rId3">
            <a:alphaModFix/>
          </a:blip>
          <a:stretch>
            <a:fillRect/>
          </a:stretch>
        </p:blipFill>
        <p:spPr>
          <a:xfrm>
            <a:off x="762000" y="152400"/>
            <a:ext cx="7647682" cy="4838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387900" y="77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Subterranean storm pipe</a:t>
            </a:r>
            <a:endParaRPr/>
          </a:p>
        </p:txBody>
      </p:sp>
      <p:sp>
        <p:nvSpPr>
          <p:cNvPr id="187" name="Google Shape;187;p29"/>
          <p:cNvSpPr txBox="1"/>
          <p:nvPr>
            <p:ph idx="1" type="body"/>
          </p:nvPr>
        </p:nvSpPr>
        <p:spPr>
          <a:xfrm>
            <a:off x="387900" y="1261225"/>
            <a:ext cx="5076600" cy="33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Pipe Diameter. The minimum pipe diameter to be used is given in Table 838.4.</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Based on Q and V, D = 18.6 in</a:t>
            </a:r>
            <a:endParaRPr/>
          </a:p>
          <a:p>
            <a:pPr indent="0" lvl="0" marL="0" rtl="0" algn="l">
              <a:spcBef>
                <a:spcPts val="1600"/>
              </a:spcBef>
              <a:spcAft>
                <a:spcPts val="1600"/>
              </a:spcAft>
              <a:buNone/>
            </a:pPr>
            <a:r>
              <a:rPr lang="en"/>
              <a:t>Next nominal size is </a:t>
            </a:r>
            <a:r>
              <a:rPr lang="en" u="sng"/>
              <a:t>20 inches</a:t>
            </a:r>
            <a:endParaRPr u="sng"/>
          </a:p>
        </p:txBody>
      </p:sp>
      <p:pic>
        <p:nvPicPr>
          <p:cNvPr id="188" name="Google Shape;188;p29"/>
          <p:cNvPicPr preferRelativeResize="0"/>
          <p:nvPr/>
        </p:nvPicPr>
        <p:blipFill>
          <a:blip r:embed="rId3">
            <a:alphaModFix/>
          </a:blip>
          <a:stretch>
            <a:fillRect/>
          </a:stretch>
        </p:blipFill>
        <p:spPr>
          <a:xfrm>
            <a:off x="5616900" y="1677525"/>
            <a:ext cx="3248025" cy="2971800"/>
          </a:xfrm>
          <a:prstGeom prst="rect">
            <a:avLst/>
          </a:prstGeom>
          <a:noFill/>
          <a:ln>
            <a:noFill/>
          </a:ln>
        </p:spPr>
      </p:pic>
      <p:sp>
        <p:nvSpPr>
          <p:cNvPr id="189" name="Google Shape;189;p29"/>
          <p:cNvSpPr/>
          <p:nvPr/>
        </p:nvSpPr>
        <p:spPr>
          <a:xfrm>
            <a:off x="5729725" y="2519400"/>
            <a:ext cx="3026400" cy="9282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29"/>
          <p:cNvPicPr preferRelativeResize="0"/>
          <p:nvPr/>
        </p:nvPicPr>
        <p:blipFill>
          <a:blip r:embed="rId4">
            <a:alphaModFix/>
          </a:blip>
          <a:stretch>
            <a:fillRect/>
          </a:stretch>
        </p:blipFill>
        <p:spPr>
          <a:xfrm>
            <a:off x="803400" y="1926815"/>
            <a:ext cx="2302200" cy="17477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387900" y="77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Culvert</a:t>
            </a:r>
            <a:endParaRPr/>
          </a:p>
        </p:txBody>
      </p:sp>
      <p:sp>
        <p:nvSpPr>
          <p:cNvPr id="196" name="Google Shape;196;p30"/>
          <p:cNvSpPr txBox="1"/>
          <p:nvPr>
            <p:ph idx="1" type="body"/>
          </p:nvPr>
        </p:nvSpPr>
        <p:spPr>
          <a:xfrm>
            <a:off x="387900" y="1261225"/>
            <a:ext cx="6175500" cy="339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highway culvert is a special type of hydraulic structure. Most culverts operate under inlet control.</a:t>
            </a:r>
            <a:endParaRPr/>
          </a:p>
          <a:p>
            <a:pPr indent="0" lvl="0" marL="0" rtl="0" algn="l">
              <a:spcBef>
                <a:spcPts val="1600"/>
              </a:spcBef>
              <a:spcAft>
                <a:spcPts val="0"/>
              </a:spcAft>
              <a:buNone/>
            </a:pPr>
            <a:r>
              <a:rPr lang="en"/>
              <a:t>(Q/AD^0.5) ≥ 4; D = 19.07 in</a:t>
            </a:r>
            <a:endParaRPr/>
          </a:p>
          <a:p>
            <a:pPr indent="0" lvl="0" marL="0" rtl="0" algn="l">
              <a:spcBef>
                <a:spcPts val="1600"/>
              </a:spcBef>
              <a:spcAft>
                <a:spcPts val="0"/>
              </a:spcAft>
              <a:buNone/>
            </a:pPr>
            <a:r>
              <a:rPr lang="en"/>
              <a:t>Material: Precast reinforced concrete, n = 0.012</a:t>
            </a:r>
            <a:endParaRPr/>
          </a:p>
          <a:p>
            <a:pPr indent="0" lvl="0" marL="0" rtl="0" algn="l">
              <a:spcBef>
                <a:spcPts val="1600"/>
              </a:spcBef>
              <a:spcAft>
                <a:spcPts val="0"/>
              </a:spcAft>
              <a:buNone/>
            </a:pPr>
            <a:r>
              <a:rPr lang="en"/>
              <a:t>Diameter: 24 in</a:t>
            </a:r>
            <a:endParaRPr/>
          </a:p>
          <a:p>
            <a:pPr indent="0" lvl="0" marL="0" rtl="0" algn="l">
              <a:spcBef>
                <a:spcPts val="1600"/>
              </a:spcBef>
              <a:spcAft>
                <a:spcPts val="0"/>
              </a:spcAft>
              <a:buNone/>
            </a:pPr>
            <a:r>
              <a:rPr lang="en"/>
              <a:t>Length : 100 ft</a:t>
            </a:r>
            <a:r>
              <a:rPr lang="en"/>
              <a:t> </a:t>
            </a:r>
            <a:endParaRPr/>
          </a:p>
          <a:p>
            <a:pPr indent="0" lvl="0" marL="0" rtl="0" algn="l">
              <a:spcBef>
                <a:spcPts val="1600"/>
              </a:spcBef>
              <a:spcAft>
                <a:spcPts val="1600"/>
              </a:spcAft>
              <a:buNone/>
            </a:pPr>
            <a:r>
              <a:rPr lang="en"/>
              <a:t>End Treatment: Flared End Sections</a:t>
            </a:r>
            <a:endParaRPr/>
          </a:p>
        </p:txBody>
      </p:sp>
      <p:pic>
        <p:nvPicPr>
          <p:cNvPr id="197" name="Google Shape;197;p30"/>
          <p:cNvPicPr preferRelativeResize="0"/>
          <p:nvPr/>
        </p:nvPicPr>
        <p:blipFill rotWithShape="1">
          <a:blip r:embed="rId3">
            <a:alphaModFix/>
          </a:blip>
          <a:srcRect b="13890" l="12728" r="3750" t="23765"/>
          <a:stretch/>
        </p:blipFill>
        <p:spPr>
          <a:xfrm>
            <a:off x="6623550" y="1789775"/>
            <a:ext cx="2350774" cy="2645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0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585850" y="160775"/>
            <a:ext cx="7895751" cy="4906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72" name="Google Shape;72;p1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Drainage Background</a:t>
            </a:r>
            <a:endParaRPr/>
          </a:p>
          <a:p>
            <a:pPr indent="-342900" lvl="0" marL="457200" rtl="0" algn="l">
              <a:spcBef>
                <a:spcPts val="0"/>
              </a:spcBef>
              <a:spcAft>
                <a:spcPts val="0"/>
              </a:spcAft>
              <a:buSzPts val="1800"/>
              <a:buChar char="●"/>
            </a:pPr>
            <a:r>
              <a:rPr lang="en"/>
              <a:t>Purpose</a:t>
            </a:r>
            <a:endParaRPr/>
          </a:p>
          <a:p>
            <a:pPr indent="-342900" lvl="0" marL="457200" rtl="0" algn="l">
              <a:spcBef>
                <a:spcPts val="0"/>
              </a:spcBef>
              <a:spcAft>
                <a:spcPts val="0"/>
              </a:spcAft>
              <a:buSzPts val="1800"/>
              <a:buChar char="●"/>
            </a:pPr>
            <a:r>
              <a:rPr lang="en"/>
              <a:t>Drainage Plan</a:t>
            </a:r>
            <a:endParaRPr/>
          </a:p>
          <a:p>
            <a:pPr indent="-317500" lvl="1" marL="914400" rtl="0" algn="l">
              <a:spcBef>
                <a:spcPts val="0"/>
              </a:spcBef>
              <a:spcAft>
                <a:spcPts val="0"/>
              </a:spcAft>
              <a:buSzPts val="1400"/>
              <a:buChar char="○"/>
            </a:pPr>
            <a:r>
              <a:rPr lang="en"/>
              <a:t>Purpose</a:t>
            </a:r>
            <a:endParaRPr/>
          </a:p>
          <a:p>
            <a:pPr indent="-317500" lvl="1" marL="914400" rtl="0" algn="l">
              <a:spcBef>
                <a:spcPts val="0"/>
              </a:spcBef>
              <a:spcAft>
                <a:spcPts val="0"/>
              </a:spcAft>
              <a:buSzPts val="1400"/>
              <a:buChar char="○"/>
            </a:pPr>
            <a:r>
              <a:rPr lang="en"/>
              <a:t>Flow Rate</a:t>
            </a:r>
            <a:endParaRPr/>
          </a:p>
          <a:p>
            <a:pPr indent="-317500" lvl="1" marL="914400" rtl="0" algn="l">
              <a:spcBef>
                <a:spcPts val="0"/>
              </a:spcBef>
              <a:spcAft>
                <a:spcPts val="0"/>
              </a:spcAft>
              <a:buSzPts val="1400"/>
              <a:buChar char="○"/>
            </a:pPr>
            <a:r>
              <a:rPr lang="en"/>
              <a:t>Type of drainage system</a:t>
            </a:r>
            <a:endParaRPr/>
          </a:p>
          <a:p>
            <a:pPr indent="-317500" lvl="1" marL="914400" rtl="0" algn="l">
              <a:spcBef>
                <a:spcPts val="0"/>
              </a:spcBef>
              <a:spcAft>
                <a:spcPts val="0"/>
              </a:spcAft>
              <a:buSzPts val="1400"/>
              <a:buChar char="○"/>
            </a:pPr>
            <a:r>
              <a:rPr lang="en"/>
              <a:t>Plan &amp; Quantity </a:t>
            </a:r>
            <a:endParaRPr/>
          </a:p>
          <a:p>
            <a:pPr indent="0" lvl="0" marL="457200" rtl="0" algn="l">
              <a:spcBef>
                <a:spcPts val="1600"/>
              </a:spcBef>
              <a:spcAft>
                <a:spcPts val="1600"/>
              </a:spcAft>
              <a:buNone/>
            </a:pPr>
            <a:r>
              <a:t/>
            </a:r>
            <a:endParaRPr/>
          </a:p>
        </p:txBody>
      </p:sp>
      <p:pic>
        <p:nvPicPr>
          <p:cNvPr id="73" name="Google Shape;73;p14"/>
          <p:cNvPicPr preferRelativeResize="0"/>
          <p:nvPr/>
        </p:nvPicPr>
        <p:blipFill>
          <a:blip r:embed="rId3">
            <a:alphaModFix/>
          </a:blip>
          <a:stretch>
            <a:fillRect/>
          </a:stretch>
        </p:blipFill>
        <p:spPr>
          <a:xfrm>
            <a:off x="4514400" y="1452663"/>
            <a:ext cx="3719949" cy="2238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387900" y="458025"/>
            <a:ext cx="49860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Summary Drainage System</a:t>
            </a:r>
            <a:endParaRPr/>
          </a:p>
        </p:txBody>
      </p:sp>
      <p:sp>
        <p:nvSpPr>
          <p:cNvPr id="208" name="Google Shape;208;p32"/>
          <p:cNvSpPr txBox="1"/>
          <p:nvPr>
            <p:ph idx="1" type="body"/>
          </p:nvPr>
        </p:nvSpPr>
        <p:spPr>
          <a:xfrm>
            <a:off x="387900" y="1489825"/>
            <a:ext cx="28788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4 curb &amp; grate combo storm drains-</a:t>
            </a:r>
            <a:r>
              <a:rPr lang="en"/>
              <a:t>type </a:t>
            </a:r>
            <a:r>
              <a:rPr lang="en"/>
              <a:t>GDO </a:t>
            </a:r>
            <a:endParaRPr/>
          </a:p>
          <a:p>
            <a:pPr indent="-342900" lvl="0" marL="457200" rtl="0" algn="l">
              <a:spcBef>
                <a:spcPts val="0"/>
              </a:spcBef>
              <a:spcAft>
                <a:spcPts val="0"/>
              </a:spcAft>
              <a:buSzPts val="1800"/>
              <a:buChar char="●"/>
            </a:pPr>
            <a:r>
              <a:rPr lang="en"/>
              <a:t>2200 ft triangular gutter- 6 in dike</a:t>
            </a:r>
            <a:endParaRPr/>
          </a:p>
          <a:p>
            <a:pPr indent="-342900" lvl="0" marL="457200" rtl="0" algn="l">
              <a:spcBef>
                <a:spcPts val="0"/>
              </a:spcBef>
              <a:spcAft>
                <a:spcPts val="0"/>
              </a:spcAft>
              <a:buSzPts val="1800"/>
              <a:buChar char="●"/>
            </a:pPr>
            <a:r>
              <a:rPr lang="en"/>
              <a:t>1340 ft pipe -20” RCP</a:t>
            </a:r>
            <a:endParaRPr/>
          </a:p>
          <a:p>
            <a:pPr indent="-342900" lvl="0" marL="457200" rtl="0" algn="l">
              <a:spcBef>
                <a:spcPts val="0"/>
              </a:spcBef>
              <a:spcAft>
                <a:spcPts val="0"/>
              </a:spcAft>
              <a:buSzPts val="1800"/>
              <a:buChar char="●"/>
            </a:pPr>
            <a:r>
              <a:rPr lang="en"/>
              <a:t>1 Culvert: 100 ft of 24”RCP &amp; </a:t>
            </a:r>
            <a:r>
              <a:rPr lang="en"/>
              <a:t>Flared End</a:t>
            </a:r>
            <a:endParaRPr/>
          </a:p>
        </p:txBody>
      </p:sp>
      <p:pic>
        <p:nvPicPr>
          <p:cNvPr id="209" name="Google Shape;209;p32"/>
          <p:cNvPicPr preferRelativeResize="0"/>
          <p:nvPr/>
        </p:nvPicPr>
        <p:blipFill>
          <a:blip r:embed="rId3">
            <a:alphaModFix/>
          </a:blip>
          <a:stretch>
            <a:fillRect/>
          </a:stretch>
        </p:blipFill>
        <p:spPr>
          <a:xfrm>
            <a:off x="5413524" y="690350"/>
            <a:ext cx="3261951" cy="42258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Plan and quantity sheets</a:t>
            </a:r>
            <a:endParaRPr/>
          </a:p>
        </p:txBody>
      </p:sp>
      <p:sp>
        <p:nvSpPr>
          <p:cNvPr id="215" name="Google Shape;215;p3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6" name="Google Shape;216;p33"/>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4"/>
          <p:cNvSpPr txBox="1"/>
          <p:nvPr>
            <p:ph idx="4294967295"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Plan and quantity sheets</a:t>
            </a:r>
            <a:endParaRPr/>
          </a:p>
        </p:txBody>
      </p:sp>
      <p:pic>
        <p:nvPicPr>
          <p:cNvPr id="222" name="Google Shape;222;p34"/>
          <p:cNvPicPr preferRelativeResize="0"/>
          <p:nvPr/>
        </p:nvPicPr>
        <p:blipFill>
          <a:blip r:embed="rId3">
            <a:alphaModFix/>
          </a:blip>
          <a:stretch>
            <a:fillRect/>
          </a:stretch>
        </p:blipFill>
        <p:spPr>
          <a:xfrm>
            <a:off x="499425" y="226775"/>
            <a:ext cx="4572001" cy="2344973"/>
          </a:xfrm>
          <a:prstGeom prst="rect">
            <a:avLst/>
          </a:prstGeom>
          <a:noFill/>
          <a:ln>
            <a:noFill/>
          </a:ln>
        </p:spPr>
      </p:pic>
      <p:pic>
        <p:nvPicPr>
          <p:cNvPr id="223" name="Google Shape;223;p34"/>
          <p:cNvPicPr preferRelativeResize="0"/>
          <p:nvPr/>
        </p:nvPicPr>
        <p:blipFill>
          <a:blip r:embed="rId4">
            <a:alphaModFix/>
          </a:blip>
          <a:stretch>
            <a:fillRect/>
          </a:stretch>
        </p:blipFill>
        <p:spPr>
          <a:xfrm>
            <a:off x="137750" y="2798900"/>
            <a:ext cx="5295351" cy="1941625"/>
          </a:xfrm>
          <a:prstGeom prst="rect">
            <a:avLst/>
          </a:prstGeom>
          <a:noFill/>
          <a:ln>
            <a:noFill/>
          </a:ln>
        </p:spPr>
      </p:pic>
      <p:pic>
        <p:nvPicPr>
          <p:cNvPr id="224" name="Google Shape;224;p34"/>
          <p:cNvPicPr preferRelativeResize="0"/>
          <p:nvPr/>
        </p:nvPicPr>
        <p:blipFill>
          <a:blip r:embed="rId5">
            <a:alphaModFix/>
          </a:blip>
          <a:stretch>
            <a:fillRect/>
          </a:stretch>
        </p:blipFill>
        <p:spPr>
          <a:xfrm>
            <a:off x="5528350" y="671875"/>
            <a:ext cx="3323000" cy="3078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Plan and quantity sheets</a:t>
            </a:r>
            <a:endParaRPr/>
          </a:p>
        </p:txBody>
      </p:sp>
      <p:sp>
        <p:nvSpPr>
          <p:cNvPr id="230" name="Google Shape;230;p3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1" name="Google Shape;231;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36"/>
          <p:cNvPicPr preferRelativeResize="0"/>
          <p:nvPr/>
        </p:nvPicPr>
        <p:blipFill>
          <a:blip r:embed="rId3">
            <a:alphaModFix/>
          </a:blip>
          <a:stretch>
            <a:fillRect/>
          </a:stretch>
        </p:blipFill>
        <p:spPr>
          <a:xfrm>
            <a:off x="2776688" y="183198"/>
            <a:ext cx="3590625" cy="2554101"/>
          </a:xfrm>
          <a:prstGeom prst="rect">
            <a:avLst/>
          </a:prstGeom>
          <a:noFill/>
          <a:ln>
            <a:noFill/>
          </a:ln>
        </p:spPr>
      </p:pic>
      <p:pic>
        <p:nvPicPr>
          <p:cNvPr id="237" name="Google Shape;237;p36"/>
          <p:cNvPicPr preferRelativeResize="0"/>
          <p:nvPr/>
        </p:nvPicPr>
        <p:blipFill>
          <a:blip r:embed="rId4">
            <a:alphaModFix/>
          </a:blip>
          <a:stretch>
            <a:fillRect/>
          </a:stretch>
        </p:blipFill>
        <p:spPr>
          <a:xfrm>
            <a:off x="2065608" y="2805095"/>
            <a:ext cx="5012775" cy="2199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Plan and quantity sheets</a:t>
            </a:r>
            <a:endParaRPr/>
          </a:p>
        </p:txBody>
      </p:sp>
      <p:sp>
        <p:nvSpPr>
          <p:cNvPr id="243" name="Google Shape;243;p3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4" name="Google Shape;244;p37"/>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Plan and quantity sheets</a:t>
            </a:r>
            <a:endParaRPr/>
          </a:p>
        </p:txBody>
      </p:sp>
      <p:sp>
        <p:nvSpPr>
          <p:cNvPr id="250" name="Google Shape;250;p3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1" name="Google Shape;251;p38"/>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Q &amp; A</a:t>
            </a:r>
            <a:endParaRPr/>
          </a:p>
        </p:txBody>
      </p:sp>
      <p:pic>
        <p:nvPicPr>
          <p:cNvPr id="257" name="Google Shape;257;p39"/>
          <p:cNvPicPr preferRelativeResize="0"/>
          <p:nvPr/>
        </p:nvPicPr>
        <p:blipFill>
          <a:blip r:embed="rId3">
            <a:alphaModFix/>
          </a:blip>
          <a:stretch>
            <a:fillRect/>
          </a:stretch>
        </p:blipFill>
        <p:spPr>
          <a:xfrm>
            <a:off x="3401200" y="1358300"/>
            <a:ext cx="1701251" cy="1701251"/>
          </a:xfrm>
          <a:prstGeom prst="rect">
            <a:avLst/>
          </a:prstGeom>
          <a:noFill/>
          <a:ln>
            <a:noFill/>
          </a:ln>
        </p:spPr>
      </p:pic>
      <p:pic>
        <p:nvPicPr>
          <p:cNvPr id="258" name="Google Shape;258;p39"/>
          <p:cNvPicPr preferRelativeResize="0"/>
          <p:nvPr/>
        </p:nvPicPr>
        <p:blipFill rotWithShape="1">
          <a:blip r:embed="rId4">
            <a:alphaModFix/>
          </a:blip>
          <a:srcRect b="15519" l="0" r="0" t="0"/>
          <a:stretch/>
        </p:blipFill>
        <p:spPr>
          <a:xfrm>
            <a:off x="2804225" y="3410250"/>
            <a:ext cx="3399225" cy="1111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Project’s Cost Estimate</a:t>
            </a:r>
            <a:endParaRPr/>
          </a:p>
        </p:txBody>
      </p:sp>
      <p:sp>
        <p:nvSpPr>
          <p:cNvPr id="264" name="Google Shape;264;p4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Project Estimate of Cost serves two purposes:</a:t>
            </a:r>
            <a:endParaRPr/>
          </a:p>
          <a:p>
            <a:pPr indent="0" lvl="0" marL="0" rtl="0" algn="l">
              <a:spcBef>
                <a:spcPts val="1600"/>
              </a:spcBef>
              <a:spcAft>
                <a:spcPts val="0"/>
              </a:spcAft>
              <a:buNone/>
            </a:pPr>
            <a:r>
              <a:rPr lang="en"/>
              <a:t>• It estimates the fair and reasonable price the County should expect to pay for each of the items of work to be performed, based on expected prices as of the date the estimate is made.  The preliminary estimate should be the best guide in determining whether or not the bids were valid and competitive.</a:t>
            </a:r>
            <a:endParaRPr/>
          </a:p>
          <a:p>
            <a:pPr indent="0" lvl="0" marL="0" rtl="0" algn="l">
              <a:spcBef>
                <a:spcPts val="1600"/>
              </a:spcBef>
              <a:spcAft>
                <a:spcPts val="1600"/>
              </a:spcAft>
              <a:buNone/>
            </a:pPr>
            <a:r>
              <a:rPr lang="en"/>
              <a:t>• It provides the ability to review if current funding is sufficient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Project’s Cost Estimate</a:t>
            </a:r>
            <a:endParaRPr/>
          </a:p>
        </p:txBody>
      </p:sp>
      <p:sp>
        <p:nvSpPr>
          <p:cNvPr id="270" name="Google Shape;270;p4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Drainage Background &amp; Purpose</a:t>
            </a:r>
            <a:endParaRPr/>
          </a:p>
        </p:txBody>
      </p:sp>
      <p:sp>
        <p:nvSpPr>
          <p:cNvPr id="79" name="Google Shape;79;p1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Drainage: Natural or artificial removal of surface or subsurface water from a given area. </a:t>
            </a:r>
            <a:endParaRPr sz="1400"/>
          </a:p>
          <a:p>
            <a:pPr indent="-317500" lvl="0" marL="457200" marR="0" rtl="0" algn="l">
              <a:lnSpc>
                <a:spcPct val="115000"/>
              </a:lnSpc>
              <a:spcBef>
                <a:spcPts val="0"/>
              </a:spcBef>
              <a:spcAft>
                <a:spcPts val="0"/>
              </a:spcAft>
              <a:buSzPts val="1400"/>
              <a:buChar char="●"/>
            </a:pPr>
            <a:r>
              <a:rPr lang="en" sz="1400"/>
              <a:t>Purpose: To provide a safe passage for vehicles during the design storm event by :</a:t>
            </a:r>
            <a:endParaRPr sz="1400"/>
          </a:p>
          <a:p>
            <a:pPr indent="-317500" lvl="1" marL="1371600" marR="0" rtl="0" algn="l">
              <a:lnSpc>
                <a:spcPct val="115000"/>
              </a:lnSpc>
              <a:spcBef>
                <a:spcPts val="0"/>
              </a:spcBef>
              <a:spcAft>
                <a:spcPts val="0"/>
              </a:spcAft>
              <a:buSzPts val="1400"/>
              <a:buChar char="○"/>
            </a:pPr>
            <a:r>
              <a:rPr lang="en" sz="1400"/>
              <a:t>COLLECT surface runoff rapidly</a:t>
            </a:r>
            <a:endParaRPr/>
          </a:p>
          <a:p>
            <a:pPr indent="-317500" lvl="1" marL="1371600" marR="0" rtl="0" algn="l">
              <a:lnSpc>
                <a:spcPct val="115000"/>
              </a:lnSpc>
              <a:spcBef>
                <a:spcPts val="0"/>
              </a:spcBef>
              <a:spcAft>
                <a:spcPts val="0"/>
              </a:spcAft>
              <a:buSzPts val="1400"/>
              <a:buChar char="○"/>
            </a:pPr>
            <a:r>
              <a:rPr lang="en" sz="1400"/>
              <a:t>CONVEY the runoff efficiently</a:t>
            </a:r>
            <a:endParaRPr/>
          </a:p>
          <a:p>
            <a:pPr indent="-317500" lvl="1" marL="1371600" marR="0" rtl="0" algn="l">
              <a:lnSpc>
                <a:spcPct val="115000"/>
              </a:lnSpc>
              <a:spcBef>
                <a:spcPts val="0"/>
              </a:spcBef>
              <a:spcAft>
                <a:spcPts val="0"/>
              </a:spcAft>
              <a:buSzPts val="1400"/>
              <a:buChar char="○"/>
            </a:pPr>
            <a:r>
              <a:rPr lang="en" sz="1400"/>
              <a:t>DISCHARGE the runoff safely</a:t>
            </a: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Project’s Cost Estimate</a:t>
            </a:r>
            <a:endParaRPr/>
          </a:p>
        </p:txBody>
      </p:sp>
      <p:sp>
        <p:nvSpPr>
          <p:cNvPr id="276" name="Google Shape;276;p4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Q &amp; A</a:t>
            </a:r>
            <a:endParaRPr>
              <a:solidFill>
                <a:srgbClr val="FFFFFF"/>
              </a:solidFill>
            </a:endParaRPr>
          </a:p>
        </p:txBody>
      </p:sp>
      <p:pic>
        <p:nvPicPr>
          <p:cNvPr id="282" name="Google Shape;282;p43"/>
          <p:cNvPicPr preferRelativeResize="0"/>
          <p:nvPr/>
        </p:nvPicPr>
        <p:blipFill>
          <a:blip r:embed="rId3">
            <a:alphaModFix/>
          </a:blip>
          <a:stretch>
            <a:fillRect/>
          </a:stretch>
        </p:blipFill>
        <p:spPr>
          <a:xfrm>
            <a:off x="3401200" y="1616525"/>
            <a:ext cx="1701251" cy="1701251"/>
          </a:xfrm>
          <a:prstGeom prst="rect">
            <a:avLst/>
          </a:prstGeom>
          <a:noFill/>
          <a:ln>
            <a:noFill/>
          </a:ln>
        </p:spPr>
      </p:pic>
      <p:pic>
        <p:nvPicPr>
          <p:cNvPr id="283" name="Google Shape;283;p43"/>
          <p:cNvPicPr preferRelativeResize="0"/>
          <p:nvPr/>
        </p:nvPicPr>
        <p:blipFill rotWithShape="1">
          <a:blip r:embed="rId4">
            <a:alphaModFix/>
          </a:blip>
          <a:srcRect b="15519" l="0" r="0" t="0"/>
          <a:stretch/>
        </p:blipFill>
        <p:spPr>
          <a:xfrm>
            <a:off x="2804225" y="3410250"/>
            <a:ext cx="3399225" cy="1111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Drainage Plan </a:t>
            </a:r>
            <a:endParaRPr/>
          </a:p>
        </p:txBody>
      </p:sp>
      <p:sp>
        <p:nvSpPr>
          <p:cNvPr id="85" name="Google Shape;85;p1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Purpose: Drainage plan provide a visual representation in plan view aspect of the drainage facilities. </a:t>
            </a:r>
            <a:r>
              <a:rPr lang="en"/>
              <a:t>Drainage profiles must contain the data necessary to install and construct new drainage facilities.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type="title"/>
          </p:nvPr>
        </p:nvSpPr>
        <p:spPr>
          <a:xfrm>
            <a:off x="387900" y="77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Flow type</a:t>
            </a:r>
            <a:endParaRPr/>
          </a:p>
        </p:txBody>
      </p:sp>
      <p:sp>
        <p:nvSpPr>
          <p:cNvPr id="91" name="Google Shape;91;p17"/>
          <p:cNvSpPr txBox="1"/>
          <p:nvPr>
            <p:ph idx="1" type="body"/>
          </p:nvPr>
        </p:nvSpPr>
        <p:spPr>
          <a:xfrm>
            <a:off x="387900" y="1261225"/>
            <a:ext cx="66957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u="sng"/>
              <a:t>Sheet Flow</a:t>
            </a:r>
            <a:r>
              <a:rPr lang="en"/>
              <a:t>: is flow of uniform depth over plane surfaces and usually occurs for some distance after rain falls on the ground. </a:t>
            </a:r>
            <a:endParaRPr/>
          </a:p>
          <a:p>
            <a:pPr indent="-342900" lvl="0" marL="457200" rtl="0" algn="l">
              <a:spcBef>
                <a:spcPts val="0"/>
              </a:spcBef>
              <a:spcAft>
                <a:spcPts val="0"/>
              </a:spcAft>
              <a:buSzPts val="1800"/>
              <a:buAutoNum type="arabicPeriod"/>
            </a:pPr>
            <a:r>
              <a:rPr lang="en" u="sng"/>
              <a:t>Channel flow</a:t>
            </a:r>
            <a:r>
              <a:rPr lang="en"/>
              <a:t>: </a:t>
            </a:r>
            <a:r>
              <a:rPr lang="en">
                <a:solidFill>
                  <a:srgbClr val="FFFFFF"/>
                </a:solidFill>
              </a:rPr>
              <a:t>Defined as fluid flow with a free surface open to the atmosphere or pipes that are not full.</a:t>
            </a:r>
            <a:endParaRPr>
              <a:solidFill>
                <a:srgbClr val="FFFFFF"/>
              </a:solidFill>
            </a:endParaRPr>
          </a:p>
          <a:p>
            <a:pPr indent="-342900" lvl="0" marL="457200" rtl="0" algn="l">
              <a:spcBef>
                <a:spcPts val="0"/>
              </a:spcBef>
              <a:spcAft>
                <a:spcPts val="0"/>
              </a:spcAft>
              <a:buSzPts val="1800"/>
              <a:buAutoNum type="arabicPeriod"/>
            </a:pPr>
            <a:r>
              <a:rPr lang="en" u="sng"/>
              <a:t>Culvert or Storm Drain Flow</a:t>
            </a:r>
            <a:endParaRPr u="sng"/>
          </a:p>
        </p:txBody>
      </p:sp>
      <p:pic>
        <p:nvPicPr>
          <p:cNvPr id="92" name="Google Shape;92;p17"/>
          <p:cNvPicPr preferRelativeResize="0"/>
          <p:nvPr/>
        </p:nvPicPr>
        <p:blipFill rotWithShape="1">
          <a:blip r:embed="rId3">
            <a:alphaModFix/>
          </a:blip>
          <a:srcRect b="0" l="-15207" r="13073" t="-15207"/>
          <a:stretch/>
        </p:blipFill>
        <p:spPr>
          <a:xfrm>
            <a:off x="6791825" y="662000"/>
            <a:ext cx="2111075" cy="2095500"/>
          </a:xfrm>
          <a:prstGeom prst="rect">
            <a:avLst/>
          </a:prstGeom>
          <a:noFill/>
          <a:ln>
            <a:noFill/>
          </a:ln>
        </p:spPr>
      </p:pic>
      <p:pic>
        <p:nvPicPr>
          <p:cNvPr id="93" name="Google Shape;93;p17"/>
          <p:cNvPicPr preferRelativeResize="0"/>
          <p:nvPr/>
        </p:nvPicPr>
        <p:blipFill rotWithShape="1">
          <a:blip r:embed="rId4">
            <a:alphaModFix/>
          </a:blip>
          <a:srcRect b="7171" l="20609" r="0" t="34621"/>
          <a:stretch/>
        </p:blipFill>
        <p:spPr>
          <a:xfrm>
            <a:off x="5262100" y="2860275"/>
            <a:ext cx="1821499" cy="21436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87900" y="8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Flow Rate, Q</a:t>
            </a:r>
            <a:endParaRPr/>
          </a:p>
        </p:txBody>
      </p:sp>
      <p:sp>
        <p:nvSpPr>
          <p:cNvPr id="99" name="Google Shape;99;p18"/>
          <p:cNvSpPr txBox="1"/>
          <p:nvPr>
            <p:ph idx="1" type="body"/>
          </p:nvPr>
        </p:nvSpPr>
        <p:spPr>
          <a:xfrm>
            <a:off x="416125" y="1489825"/>
            <a:ext cx="5920800" cy="30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FFFFFF"/>
                </a:solidFill>
                <a:latin typeface="Times New Roman"/>
                <a:ea typeface="Times New Roman"/>
                <a:cs typeface="Times New Roman"/>
                <a:sym typeface="Times New Roman"/>
              </a:rPr>
              <a:t>Rational Method Equation:  Q = c.i.A</a:t>
            </a:r>
            <a:endParaRPr>
              <a:solidFill>
                <a:srgbClr val="FFFFF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FFFFF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rgbClr val="FFFFFF"/>
                </a:solidFill>
                <a:latin typeface="Times New Roman"/>
                <a:ea typeface="Times New Roman"/>
                <a:cs typeface="Times New Roman"/>
                <a:sym typeface="Times New Roman"/>
              </a:rPr>
              <a:t>Q = Peak discharge, cfs</a:t>
            </a:r>
            <a:endParaRPr>
              <a:solidFill>
                <a:srgbClr val="FFFFF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rgbClr val="FFFFFF"/>
                </a:solidFill>
                <a:latin typeface="Times New Roman"/>
                <a:ea typeface="Times New Roman"/>
                <a:cs typeface="Times New Roman"/>
                <a:sym typeface="Times New Roman"/>
              </a:rPr>
              <a:t>c = Runoff coefficient</a:t>
            </a:r>
            <a:endParaRPr>
              <a:solidFill>
                <a:srgbClr val="FFFFF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rgbClr val="FFFFFF"/>
                </a:solidFill>
                <a:latin typeface="Times New Roman"/>
                <a:ea typeface="Times New Roman"/>
                <a:cs typeface="Times New Roman"/>
                <a:sym typeface="Times New Roman"/>
              </a:rPr>
              <a:t>i = Rainfall intensity, in/hour</a:t>
            </a:r>
            <a:endParaRPr>
              <a:solidFill>
                <a:srgbClr val="FFFFF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rgbClr val="FFFFFF"/>
                </a:solidFill>
                <a:latin typeface="Times New Roman"/>
                <a:ea typeface="Times New Roman"/>
                <a:cs typeface="Times New Roman"/>
                <a:sym typeface="Times New Roman"/>
              </a:rPr>
              <a:t>A = Drainage area, acres</a:t>
            </a:r>
            <a:endParaRPr>
              <a:solidFill>
                <a:srgbClr val="FFFFFF"/>
              </a:solidFill>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sp>
        <p:nvSpPr>
          <p:cNvPr id="100" name="Google Shape;100;p18"/>
          <p:cNvSpPr txBox="1"/>
          <p:nvPr/>
        </p:nvSpPr>
        <p:spPr>
          <a:xfrm>
            <a:off x="381000" y="543275"/>
            <a:ext cx="30000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8"/>
          <p:cNvPicPr preferRelativeResize="0"/>
          <p:nvPr/>
        </p:nvPicPr>
        <p:blipFill>
          <a:blip r:embed="rId3">
            <a:alphaModFix/>
          </a:blip>
          <a:stretch>
            <a:fillRect/>
          </a:stretch>
        </p:blipFill>
        <p:spPr>
          <a:xfrm>
            <a:off x="4656527" y="749750"/>
            <a:ext cx="4169348" cy="4102000"/>
          </a:xfrm>
          <a:prstGeom prst="rect">
            <a:avLst/>
          </a:prstGeom>
          <a:noFill/>
          <a:ln>
            <a:noFill/>
          </a:ln>
        </p:spPr>
      </p:pic>
      <p:sp>
        <p:nvSpPr>
          <p:cNvPr id="102" name="Google Shape;102;p18"/>
          <p:cNvSpPr/>
          <p:nvPr/>
        </p:nvSpPr>
        <p:spPr>
          <a:xfrm>
            <a:off x="4656525" y="3404925"/>
            <a:ext cx="4169400" cy="3327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87900" y="8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Flow Rate, Q</a:t>
            </a:r>
            <a:endParaRPr/>
          </a:p>
        </p:txBody>
      </p:sp>
      <p:sp>
        <p:nvSpPr>
          <p:cNvPr id="108" name="Google Shape;108;p19"/>
          <p:cNvSpPr txBox="1"/>
          <p:nvPr>
            <p:ph idx="1" type="body"/>
          </p:nvPr>
        </p:nvSpPr>
        <p:spPr>
          <a:xfrm>
            <a:off x="440225" y="1437499"/>
            <a:ext cx="8368200" cy="30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T</a:t>
            </a:r>
            <a:r>
              <a:rPr lang="en" sz="1000">
                <a:latin typeface="Times New Roman"/>
                <a:ea typeface="Times New Roman"/>
                <a:cs typeface="Times New Roman"/>
                <a:sym typeface="Times New Roman"/>
              </a:rPr>
              <a:t>c</a:t>
            </a:r>
            <a:r>
              <a:rPr lang="en">
                <a:latin typeface="Times New Roman"/>
                <a:ea typeface="Times New Roman"/>
                <a:cs typeface="Times New Roman"/>
                <a:sym typeface="Times New Roman"/>
              </a:rPr>
              <a:t> = 10 min</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 i =  2.72 in/hr</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p>
        </p:txBody>
      </p:sp>
      <p:sp>
        <p:nvSpPr>
          <p:cNvPr id="109" name="Google Shape;109;p19"/>
          <p:cNvSpPr txBox="1"/>
          <p:nvPr/>
        </p:nvSpPr>
        <p:spPr>
          <a:xfrm>
            <a:off x="381000" y="533400"/>
            <a:ext cx="3000000" cy="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accent5"/>
                </a:solidFill>
                <a:hlinkClick r:id="rId3"/>
              </a:rPr>
              <a:t>https://hdsc.nws.noaa.gov/</a:t>
            </a:r>
            <a:endParaRPr/>
          </a:p>
          <a:p>
            <a:pPr indent="0" lvl="0" marL="0" rtl="0" algn="l">
              <a:spcBef>
                <a:spcPts val="0"/>
              </a:spcBef>
              <a:spcAft>
                <a:spcPts val="0"/>
              </a:spcAft>
              <a:buNone/>
            </a:pPr>
            <a:r>
              <a:t/>
            </a:r>
            <a:endParaRPr/>
          </a:p>
        </p:txBody>
      </p:sp>
      <p:pic>
        <p:nvPicPr>
          <p:cNvPr id="110" name="Google Shape;110;p19"/>
          <p:cNvPicPr preferRelativeResize="0"/>
          <p:nvPr/>
        </p:nvPicPr>
        <p:blipFill>
          <a:blip r:embed="rId4">
            <a:alphaModFix/>
          </a:blip>
          <a:stretch>
            <a:fillRect/>
          </a:stretch>
        </p:blipFill>
        <p:spPr>
          <a:xfrm>
            <a:off x="4251900" y="77025"/>
            <a:ext cx="4756699" cy="2748100"/>
          </a:xfrm>
          <a:prstGeom prst="rect">
            <a:avLst/>
          </a:prstGeom>
          <a:noFill/>
          <a:ln>
            <a:noFill/>
          </a:ln>
        </p:spPr>
      </p:pic>
      <p:pic>
        <p:nvPicPr>
          <p:cNvPr id="111" name="Google Shape;111;p19"/>
          <p:cNvPicPr preferRelativeResize="0"/>
          <p:nvPr/>
        </p:nvPicPr>
        <p:blipFill>
          <a:blip r:embed="rId5">
            <a:alphaModFix/>
          </a:blip>
          <a:stretch>
            <a:fillRect/>
          </a:stretch>
        </p:blipFill>
        <p:spPr>
          <a:xfrm>
            <a:off x="4251898" y="2905475"/>
            <a:ext cx="4840603" cy="2115575"/>
          </a:xfrm>
          <a:prstGeom prst="rect">
            <a:avLst/>
          </a:prstGeom>
          <a:noFill/>
          <a:ln>
            <a:noFill/>
          </a:ln>
        </p:spPr>
      </p:pic>
      <p:sp>
        <p:nvSpPr>
          <p:cNvPr id="112" name="Google Shape;112;p19"/>
          <p:cNvSpPr/>
          <p:nvPr/>
        </p:nvSpPr>
        <p:spPr>
          <a:xfrm>
            <a:off x="6329650" y="3423500"/>
            <a:ext cx="465600" cy="211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387900" y="8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Flow Rate, Q</a:t>
            </a:r>
            <a:endParaRPr/>
          </a:p>
        </p:txBody>
      </p:sp>
      <p:sp>
        <p:nvSpPr>
          <p:cNvPr id="118" name="Google Shape;118;p2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Runoff Coefficient, c</a:t>
            </a:r>
            <a:endParaRPr/>
          </a:p>
          <a:p>
            <a:pPr indent="0" lvl="0" marL="0" rtl="0" algn="l">
              <a:lnSpc>
                <a:spcPct val="100000"/>
              </a:lnSpc>
              <a:spcBef>
                <a:spcPts val="1600"/>
              </a:spcBef>
              <a:spcAft>
                <a:spcPts val="0"/>
              </a:spcAft>
              <a:buNone/>
            </a:pPr>
            <a:r>
              <a:rPr lang="en">
                <a:latin typeface="Times New Roman"/>
                <a:ea typeface="Times New Roman"/>
                <a:cs typeface="Times New Roman"/>
                <a:sym typeface="Times New Roman"/>
              </a:rPr>
              <a:t>Asphalt: c = 0.70 - 0.95</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c = 0.95 </a:t>
            </a:r>
            <a:endParaRPr/>
          </a:p>
        </p:txBody>
      </p:sp>
      <p:pic>
        <p:nvPicPr>
          <p:cNvPr id="119" name="Google Shape;119;p20"/>
          <p:cNvPicPr preferRelativeResize="0"/>
          <p:nvPr/>
        </p:nvPicPr>
        <p:blipFill>
          <a:blip r:embed="rId3">
            <a:alphaModFix/>
          </a:blip>
          <a:stretch>
            <a:fillRect/>
          </a:stretch>
        </p:blipFill>
        <p:spPr>
          <a:xfrm>
            <a:off x="6036800" y="1403950"/>
            <a:ext cx="2719301" cy="3392175"/>
          </a:xfrm>
          <a:prstGeom prst="rect">
            <a:avLst/>
          </a:prstGeom>
          <a:noFill/>
          <a:ln>
            <a:noFill/>
          </a:ln>
        </p:spPr>
      </p:pic>
      <p:pic>
        <p:nvPicPr>
          <p:cNvPr id="120" name="Google Shape;120;p20"/>
          <p:cNvPicPr preferRelativeResize="0"/>
          <p:nvPr/>
        </p:nvPicPr>
        <p:blipFill>
          <a:blip r:embed="rId4">
            <a:alphaModFix/>
          </a:blip>
          <a:stretch>
            <a:fillRect/>
          </a:stretch>
        </p:blipFill>
        <p:spPr>
          <a:xfrm>
            <a:off x="3481350" y="1278450"/>
            <a:ext cx="1669599" cy="3593876"/>
          </a:xfrm>
          <a:prstGeom prst="rect">
            <a:avLst/>
          </a:prstGeom>
          <a:noFill/>
          <a:ln>
            <a:noFill/>
          </a:ln>
        </p:spPr>
      </p:pic>
      <p:sp>
        <p:nvSpPr>
          <p:cNvPr id="121" name="Google Shape;121;p20"/>
          <p:cNvSpPr/>
          <p:nvPr/>
        </p:nvSpPr>
        <p:spPr>
          <a:xfrm>
            <a:off x="3608125" y="4351375"/>
            <a:ext cx="1429500" cy="1626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0"/>
          <p:cNvSpPr/>
          <p:nvPr/>
        </p:nvSpPr>
        <p:spPr>
          <a:xfrm>
            <a:off x="7628025" y="1720850"/>
            <a:ext cx="565200" cy="24219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387900" y="77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Flow Rate, Q</a:t>
            </a:r>
            <a:endParaRPr/>
          </a:p>
        </p:txBody>
      </p:sp>
      <p:sp>
        <p:nvSpPr>
          <p:cNvPr id="128" name="Google Shape;128;p21"/>
          <p:cNvSpPr txBox="1"/>
          <p:nvPr>
            <p:ph idx="1" type="body"/>
          </p:nvPr>
        </p:nvSpPr>
        <p:spPr>
          <a:xfrm>
            <a:off x="387900" y="1489825"/>
            <a:ext cx="5711700" cy="30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A =  3.60 ac</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Q</a:t>
            </a:r>
            <a:r>
              <a:rPr lang="en" sz="1000">
                <a:latin typeface="Times New Roman"/>
                <a:ea typeface="Times New Roman"/>
                <a:cs typeface="Times New Roman"/>
                <a:sym typeface="Times New Roman"/>
              </a:rPr>
              <a:t>peak, 25 yr</a:t>
            </a:r>
            <a:r>
              <a:rPr lang="en">
                <a:latin typeface="Times New Roman"/>
                <a:ea typeface="Times New Roman"/>
                <a:cs typeface="Times New Roman"/>
                <a:sym typeface="Times New Roman"/>
              </a:rPr>
              <a:t> =  ciA = (0.95)(2.72)(3.60) = 9.30 cfs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latin typeface="Times New Roman"/>
                <a:ea typeface="Times New Roman"/>
                <a:cs typeface="Times New Roman"/>
                <a:sym typeface="Times New Roman"/>
              </a:rPr>
              <a:t>Our value Q = 10.0 cfs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p:txBody>
      </p:sp>
      <p:pic>
        <p:nvPicPr>
          <p:cNvPr id="129" name="Google Shape;129;p21"/>
          <p:cNvPicPr preferRelativeResize="0"/>
          <p:nvPr/>
        </p:nvPicPr>
        <p:blipFill>
          <a:blip r:embed="rId3">
            <a:alphaModFix/>
          </a:blip>
          <a:stretch>
            <a:fillRect/>
          </a:stretch>
        </p:blipFill>
        <p:spPr>
          <a:xfrm>
            <a:off x="5785600" y="793675"/>
            <a:ext cx="2844875" cy="34382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