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</p:sldIdLst>
  <p:sldSz cy="5143500" cx="9144000"/>
  <p:notesSz cx="6858000" cy="9144000"/>
  <p:embeddedFontLst>
    <p:embeddedFont>
      <p:font typeface="Average"/>
      <p:regular r:id="rId36"/>
    </p:embeddedFont>
    <p:embeddedFont>
      <p:font typeface="Oswald"/>
      <p:regular r:id="rId37"/>
      <p:bold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F3609EAE-6281-4DA8-B81F-C38FBC62B31F}">
  <a:tblStyle styleId="{F3609EAE-6281-4DA8-B81F-C38FBC62B31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Oswald-regular.fntdata"/><Relationship Id="rId14" Type="http://schemas.openxmlformats.org/officeDocument/2006/relationships/slide" Target="slides/slide8.xml"/><Relationship Id="rId36" Type="http://schemas.openxmlformats.org/officeDocument/2006/relationships/font" Target="fonts/Average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38" Type="http://schemas.openxmlformats.org/officeDocument/2006/relationships/font" Target="fonts/Oswald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dot.ca.gov/hq/maint/manual/2014/21_Chpt_E_July_2014.pdf" TargetMode="Externa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dot.ca.gov/design/manuals/hdm/chp0900.pdf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ransplant.dot.ca.gov/PostMileTable.php?CoCo=38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5be409df89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5be409df89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5c17e73fb1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5c17e73fb1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5c84c6338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5c84c6338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5c17e73fb1_3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5c17e73fb1_3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5c17e73fb1_3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5c17e73fb1_3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5c17e73fb1_3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5c17e73fb1_3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c84c6338d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c84c6338d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5c274f034b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5c274f034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c274f034b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c274f034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5c84c6338d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5c84c6338d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c84c6338d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c84c6338d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c17e73fb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c17e73fb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http://www.dot.ca.gov/hq/maint/manual/2014/21_Chpt_E_July_2014.pdf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84c6338d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84c6338d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c84c6338d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c84c6338d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c84c6338d_0_3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5c84c6338d_0_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5c84c6338d_0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5c84c6338d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5c84c6338d_0_5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5c84c6338d_0_5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5cc9453b5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5cc9453b5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5cca5a756f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5cca5a756f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cca5a756f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5cca5a756f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cca5a756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cca5a756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5c84c6338d_0_5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5c84c6338d_0_5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c274f034b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c274f034b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c17e73fb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c17e73fb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accent5"/>
                </a:solidFill>
                <a:latin typeface="Average"/>
                <a:ea typeface="Average"/>
                <a:cs typeface="Average"/>
                <a:sym typeface="Average"/>
                <a:hlinkClick r:id="rId2"/>
              </a:rPr>
              <a:t>http://www.dot.ca.gov/design/manuals/hdm/chp0900.pdf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c26bdd1a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c26bdd1a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Found in chapter 200 Geometric Design and Structure Standards, we used these formulas and graphs to get a minimum sight distance for our curve.  Using google earth we approximated the radius to be about 1400 ft, resulting in a 24 ft minimum sight distance. We used a 30 ft setback from the center line to be safe.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5c17e73fb1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5c17e73fb1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Found in chapter 900 Landscape Architecture, Table 902.3 says the minimum setback for trees is 30 ft from the edge of traveled way.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“DON’Ts” are from Caltrans Landscape PS &amp; E guide, section 4.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5be409df8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5be409df8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5c750cbcf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5c750cbcf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5c84c6338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5c84c6338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Found on the CalTrans, Landscape Architecture Program: “TransPLANT”, we found information on plants used around specific routes. So we navigated to the District 6&gt;Fresno&gt;Route 41 to reach this page. Here is only a portion of the 35 different varieties of plants along route 41.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accent5"/>
                </a:solidFill>
                <a:hlinkClick r:id="rId2"/>
              </a:rPr>
              <a:t>https://transplant.dot.ca.gov/PostMileTable.php?CoCo=38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www.dot.ca.gov/design/cadd/manuals/ppm.html" TargetMode="External"/><Relationship Id="rId4" Type="http://schemas.openxmlformats.org/officeDocument/2006/relationships/hyperlink" Target="http://www.dot.ca.gov/design/manuals/hdm.html" TargetMode="External"/><Relationship Id="rId5" Type="http://schemas.openxmlformats.org/officeDocument/2006/relationships/hyperlink" Target="http://ppmoe.dot.ca.gov/hq/esc/oe/project_plans/HTM/stdplns-US-customary-units-new18.htm" TargetMode="External"/><Relationship Id="rId6" Type="http://schemas.openxmlformats.org/officeDocument/2006/relationships/hyperlink" Target="http://www.dot.ca.gov/hq/LandArch/16_la_design/guidance/lap_guide/index.htm" TargetMode="External"/><Relationship Id="rId7" Type="http://schemas.openxmlformats.org/officeDocument/2006/relationships/hyperlink" Target="https://transplant.dot.ca.gov/PostMileTable.php?CoCo=38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title"/>
          </p:nvPr>
        </p:nvSpPr>
        <p:spPr>
          <a:xfrm>
            <a:off x="311700" y="445025"/>
            <a:ext cx="8520600" cy="13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Plant Removal, Planting, Utility, and Lighting Plans</a:t>
            </a:r>
            <a:endParaRPr/>
          </a:p>
        </p:txBody>
      </p:sp>
      <p:sp>
        <p:nvSpPr>
          <p:cNvPr id="60" name="Google Shape;60;p13"/>
          <p:cNvSpPr txBox="1"/>
          <p:nvPr>
            <p:ph idx="1" type="body"/>
          </p:nvPr>
        </p:nvSpPr>
        <p:spPr>
          <a:xfrm>
            <a:off x="730275" y="2173800"/>
            <a:ext cx="3061800" cy="21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By: 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Brendan Pang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Manny De Leon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Karanveer Deol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Raven Ramos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 rotWithShape="1">
          <a:blip r:embed="rId3">
            <a:alphaModFix/>
          </a:blip>
          <a:srcRect b="1623" l="0" r="0" t="7143"/>
          <a:stretch/>
        </p:blipFill>
        <p:spPr>
          <a:xfrm>
            <a:off x="5002375" y="2242150"/>
            <a:ext cx="2395425" cy="243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type="title"/>
          </p:nvPr>
        </p:nvSpPr>
        <p:spPr>
          <a:xfrm>
            <a:off x="311700" y="555600"/>
            <a:ext cx="51381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Plant Selection - Shrubs </a:t>
            </a:r>
            <a:endParaRPr/>
          </a:p>
        </p:txBody>
      </p:sp>
      <p:pic>
        <p:nvPicPr>
          <p:cNvPr id="117" name="Google Shape;1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3575" y="1759575"/>
            <a:ext cx="3641500" cy="27311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8" name="Google Shape;118;p22"/>
          <p:cNvGraphicFramePr/>
          <p:nvPr/>
        </p:nvGraphicFramePr>
        <p:xfrm>
          <a:off x="149850" y="1836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{F3609EAE-6281-4DA8-B81F-C38FBC62B31F}</a:tableStyleId>
              </a:tblPr>
              <a:tblGrid>
                <a:gridCol w="2375550"/>
                <a:gridCol w="23755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Common Name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Chamise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Scientific Name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Adenostoma fasciculatum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Lifeform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Shrub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Duration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Perennial &gt; 3 years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Flowering Month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June - August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Plant Height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3-13 ft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8426" y="1281001"/>
            <a:ext cx="3931853" cy="29488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4" name="Google Shape;124;p23"/>
          <p:cNvGraphicFramePr/>
          <p:nvPr/>
        </p:nvGraphicFramePr>
        <p:xfrm>
          <a:off x="149850" y="1836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{F3609EAE-6281-4DA8-B81F-C38FBC62B31F}</a:tableStyleId>
              </a:tblPr>
              <a:tblGrid>
                <a:gridCol w="2340275"/>
                <a:gridCol w="21630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Common Name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California Sagebrush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Scientific Name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Artemisia californica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Lifeform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Shrub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Duration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Perennial &gt; 3 years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Flowering Month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April - October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Plant Height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1-8 ft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25" name="Google Shape;125;p23"/>
          <p:cNvSpPr txBox="1"/>
          <p:nvPr>
            <p:ph type="title"/>
          </p:nvPr>
        </p:nvSpPr>
        <p:spPr>
          <a:xfrm>
            <a:off x="311700" y="555600"/>
            <a:ext cx="35088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Plant Selection - Shrubs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/>
          <p:nvPr>
            <p:ph type="title"/>
          </p:nvPr>
        </p:nvSpPr>
        <p:spPr>
          <a:xfrm>
            <a:off x="311700" y="555600"/>
            <a:ext cx="35088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Plant Selection - Shrubs </a:t>
            </a:r>
            <a:endParaRPr/>
          </a:p>
        </p:txBody>
      </p:sp>
      <p:pic>
        <p:nvPicPr>
          <p:cNvPr id="131" name="Google Shape;13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2050" y="1311297"/>
            <a:ext cx="3711949" cy="27839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2" name="Google Shape;132;p24"/>
          <p:cNvGraphicFramePr/>
          <p:nvPr/>
        </p:nvGraphicFramePr>
        <p:xfrm>
          <a:off x="149850" y="1836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{F3609EAE-6281-4DA8-B81F-C38FBC62B31F}</a:tableStyleId>
              </a:tblPr>
              <a:tblGrid>
                <a:gridCol w="2436675"/>
                <a:gridCol w="24225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Common Name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Golden Yarrow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Scientific Name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Eriophyllum confertiflorum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Lifeform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Sub Shrub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Duration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Perennial &gt; 3 years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Flowering Month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February - August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Plant Height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1.5 - 2.3 ft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/>
          <p:nvPr>
            <p:ph type="title"/>
          </p:nvPr>
        </p:nvSpPr>
        <p:spPr>
          <a:xfrm>
            <a:off x="311700" y="555600"/>
            <a:ext cx="36915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Plant Selection - Trees </a:t>
            </a:r>
            <a:endParaRPr/>
          </a:p>
        </p:txBody>
      </p:sp>
      <p:sp>
        <p:nvSpPr>
          <p:cNvPr id="138" name="Google Shape;138;p2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Interior Live Oak 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i="1" lang="en"/>
              <a:t>Quercus wislizeni </a:t>
            </a:r>
            <a:endParaRPr i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California Buckeye 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i="1" lang="en"/>
              <a:t>Aesuculus califronica </a:t>
            </a:r>
            <a:endParaRPr i="1"/>
          </a:p>
        </p:txBody>
      </p:sp>
      <p:pic>
        <p:nvPicPr>
          <p:cNvPr id="139" name="Google Shape;13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8275" y="1311300"/>
            <a:ext cx="3793100" cy="198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6575" y="3294899"/>
            <a:ext cx="2276475" cy="184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type="title"/>
          </p:nvPr>
        </p:nvSpPr>
        <p:spPr>
          <a:xfrm>
            <a:off x="311700" y="555600"/>
            <a:ext cx="36915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Plant Selection - Trees </a:t>
            </a:r>
            <a:endParaRPr/>
          </a:p>
        </p:txBody>
      </p:sp>
      <p:sp>
        <p:nvSpPr>
          <p:cNvPr id="146" name="Google Shape;146;p2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Ponderosa Pine 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i="1" lang="en"/>
              <a:t>Pinus ponderosa </a:t>
            </a:r>
            <a:endParaRPr i="1"/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3200" y="1311300"/>
            <a:ext cx="4835999" cy="362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800" y="20350"/>
            <a:ext cx="7682875" cy="5102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705" y="0"/>
            <a:ext cx="775954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622" y="0"/>
            <a:ext cx="772675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/>
          <p:nvPr>
            <p:ph type="ctrTitle"/>
          </p:nvPr>
        </p:nvSpPr>
        <p:spPr>
          <a:xfrm>
            <a:off x="431525" y="1416125"/>
            <a:ext cx="3673800" cy="83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Utilities Plan</a:t>
            </a:r>
            <a:endParaRPr/>
          </a:p>
        </p:txBody>
      </p:sp>
      <p:sp>
        <p:nvSpPr>
          <p:cNvPr id="174" name="Google Shape;174;p30"/>
          <p:cNvSpPr txBox="1"/>
          <p:nvPr>
            <p:ph idx="1" type="subTitle"/>
          </p:nvPr>
        </p:nvSpPr>
        <p:spPr>
          <a:xfrm>
            <a:off x="130300" y="3063525"/>
            <a:ext cx="4052100" cy="6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CA-41 and Route 416,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Coarsegold, CA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Madera County</a:t>
            </a:r>
            <a:endParaRPr sz="1200"/>
          </a:p>
        </p:txBody>
      </p:sp>
      <p:pic>
        <p:nvPicPr>
          <p:cNvPr id="175" name="Google Shape;17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8200" y="1298688"/>
            <a:ext cx="3974425" cy="2546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Purpose</a:t>
            </a:r>
            <a:endParaRPr/>
          </a:p>
        </p:txBody>
      </p:sp>
      <p:sp>
        <p:nvSpPr>
          <p:cNvPr id="181" name="Google Shape;181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To show all existing and new/planned  utility facilities (subsurface, aboveground, or aerial) on project plans to notify the contractor of possible utility conflicts within the project work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Plant Removal Process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Prevents overcrowding of plants and trees.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">
                <a:solidFill>
                  <a:srgbClr val="FFFFFF"/>
                </a:solidFill>
              </a:rPr>
              <a:t>Responsibility of: Landscape Specialist and District Landscape Architect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If the front row shrubs are dominating the roadway, remove it.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">
                <a:solidFill>
                  <a:srgbClr val="FFFFFF"/>
                </a:solidFill>
              </a:rPr>
              <a:t>Allows second row of shrubs to grow at a more natural pace and avoids </a:t>
            </a:r>
            <a:r>
              <a:rPr lang="en">
                <a:solidFill>
                  <a:srgbClr val="FFFFFF"/>
                </a:solidFill>
              </a:rPr>
              <a:t>inconsistent</a:t>
            </a:r>
            <a:r>
              <a:rPr lang="en">
                <a:solidFill>
                  <a:srgbClr val="FFFFFF"/>
                </a:solidFill>
              </a:rPr>
              <a:t>, cost frequencies.  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Dead ornamental trees and shrubs within the RoW should be removed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Site</a:t>
            </a:r>
            <a:endParaRPr/>
          </a:p>
        </p:txBody>
      </p:sp>
      <p:sp>
        <p:nvSpPr>
          <p:cNvPr id="187" name="Google Shape;187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Considering location, we assumed there would be minimal utilities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There are actually six (6) known utilities:</a:t>
            </a:r>
            <a:endParaRPr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n">
                <a:solidFill>
                  <a:srgbClr val="FFFFFF"/>
                </a:solidFill>
              </a:rPr>
              <a:t>Electrical - Pacific Gas and Electric (PG&amp;E)</a:t>
            </a:r>
            <a:endParaRPr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n">
                <a:solidFill>
                  <a:srgbClr val="FFFFFF"/>
                </a:solidFill>
              </a:rPr>
              <a:t>Sewer - City of Coarsegold</a:t>
            </a:r>
            <a:endParaRPr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n">
                <a:solidFill>
                  <a:srgbClr val="FFFFFF"/>
                </a:solidFill>
              </a:rPr>
              <a:t>Storm Drain - City of Coarsegold</a:t>
            </a:r>
            <a:endParaRPr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n">
                <a:solidFill>
                  <a:srgbClr val="FFFFFF"/>
                </a:solidFill>
              </a:rPr>
              <a:t>Fiber Optic*</a:t>
            </a:r>
            <a:endParaRPr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n">
                <a:solidFill>
                  <a:srgbClr val="FFFFFF"/>
                </a:solidFill>
              </a:rPr>
              <a:t>Telephone*</a:t>
            </a:r>
            <a:endParaRPr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n">
                <a:solidFill>
                  <a:srgbClr val="FFFFFF"/>
                </a:solidFill>
              </a:rPr>
              <a:t>Television*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*No known ownership because of insufficient record drawings</a:t>
            </a:r>
            <a:endParaRPr sz="1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Site (cont.)</a:t>
            </a:r>
            <a:endParaRPr/>
          </a:p>
        </p:txBody>
      </p:sp>
      <p:sp>
        <p:nvSpPr>
          <p:cNvPr id="193" name="Google Shape;193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No plans of new utilities in project site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Project work is only done on the south side of  CA-41</a:t>
            </a:r>
            <a:endParaRPr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n">
                <a:solidFill>
                  <a:srgbClr val="FFFFFF"/>
                </a:solidFill>
              </a:rPr>
              <a:t>No utility conflicts on plan unless otherwise noted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94" name="Google Shape;19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4175" y="2870775"/>
            <a:ext cx="4186575" cy="20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037" y="0"/>
            <a:ext cx="770992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8" name="Google Shape;20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582" y="0"/>
            <a:ext cx="770683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6"/>
          <p:cNvSpPr txBox="1"/>
          <p:nvPr>
            <p:ph type="title"/>
          </p:nvPr>
        </p:nvSpPr>
        <p:spPr>
          <a:xfrm>
            <a:off x="260200" y="2247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Lighting Plans</a:t>
            </a:r>
            <a:endParaRPr/>
          </a:p>
        </p:txBody>
      </p:sp>
      <p:pic>
        <p:nvPicPr>
          <p:cNvPr id="214" name="Google Shape;21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1525" y="933575"/>
            <a:ext cx="5237476" cy="349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6"/>
          <p:cNvSpPr txBox="1"/>
          <p:nvPr/>
        </p:nvSpPr>
        <p:spPr>
          <a:xfrm>
            <a:off x="6259975" y="4711800"/>
            <a:ext cx="26268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San Diego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2" name="Google Shape;22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344" y="0"/>
            <a:ext cx="797131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932" y="0"/>
            <a:ext cx="799613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6" name="Google Shape;23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604" y="0"/>
            <a:ext cx="798079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3" name="Google Shape;24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463" y="0"/>
            <a:ext cx="79030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249" name="Google Shape;249;p41"/>
          <p:cNvSpPr txBox="1"/>
          <p:nvPr>
            <p:ph idx="1" type="body"/>
          </p:nvPr>
        </p:nvSpPr>
        <p:spPr>
          <a:xfrm>
            <a:off x="727650" y="1145250"/>
            <a:ext cx="7688700" cy="35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●"/>
            </a:pPr>
            <a:r>
              <a:rPr lang="en">
                <a:solidFill>
                  <a:schemeClr val="accent5"/>
                </a:solidFill>
              </a:rPr>
              <a:t>CalTrans Plans and Preparation Manual</a:t>
            </a:r>
            <a:endParaRPr>
              <a:solidFill>
                <a:schemeClr val="accent5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○"/>
            </a:pPr>
            <a:r>
              <a:rPr lang="en" u="sng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http://www.dot.ca.gov/design/cadd/manuals/ppm.html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●"/>
            </a:pPr>
            <a:r>
              <a:rPr lang="en">
                <a:solidFill>
                  <a:schemeClr val="accent5"/>
                </a:solidFill>
              </a:rPr>
              <a:t>Highway Design Manual</a:t>
            </a:r>
            <a:endParaRPr>
              <a:solidFill>
                <a:schemeClr val="accent5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○"/>
            </a:pPr>
            <a:r>
              <a:rPr lang="en" u="sng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http://www.dot.ca.gov/design/manuals/hdm.html</a:t>
            </a:r>
            <a:endParaRPr>
              <a:solidFill>
                <a:schemeClr val="accent5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●"/>
            </a:pPr>
            <a:r>
              <a:rPr lang="en">
                <a:solidFill>
                  <a:schemeClr val="accent5"/>
                </a:solidFill>
              </a:rPr>
              <a:t>Caltrans Standard Plans</a:t>
            </a:r>
            <a:endParaRPr>
              <a:solidFill>
                <a:schemeClr val="accent5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http://ppmoe.dot.ca.gov/hq/esc/oe/project_plans/HTM/stdplns-US-customary-units-new18.htm</a:t>
            </a:r>
            <a:endParaRPr>
              <a:solidFill>
                <a:schemeClr val="accent5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●"/>
            </a:pPr>
            <a:r>
              <a:rPr lang="en">
                <a:solidFill>
                  <a:schemeClr val="accent5"/>
                </a:solidFill>
              </a:rPr>
              <a:t>Landscape Architecture PS &amp; E</a:t>
            </a:r>
            <a:endParaRPr>
              <a:solidFill>
                <a:schemeClr val="accent5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http://www.dot.ca.gov/hq/LandArch/16_la_design/guidance/lap_guide/index.htm</a:t>
            </a:r>
            <a:endParaRPr>
              <a:solidFill>
                <a:schemeClr val="accent5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●"/>
            </a:pPr>
            <a:r>
              <a:rPr lang="en">
                <a:solidFill>
                  <a:schemeClr val="accent5"/>
                </a:solidFill>
              </a:rPr>
              <a:t>Landscape Architecture Program: TransPLANT</a:t>
            </a:r>
            <a:endParaRPr>
              <a:solidFill>
                <a:schemeClr val="accent5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7"/>
              </a:rPr>
              <a:t>https://transplant.dot.ca.gov/PostMileTable.php?CoCo=38</a:t>
            </a:r>
            <a:endParaRPr>
              <a:solidFill>
                <a:schemeClr val="accent5"/>
              </a:solidFill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5"/>
              </a:solidFill>
            </a:endParaRPr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Plant Removal Process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Avoid planting/leaving trees or shrubs in areas subject to snow and icing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">
                <a:solidFill>
                  <a:srgbClr val="FFFFFF"/>
                </a:solidFill>
              </a:rPr>
              <a:t>Lets road be exposed to sun and wind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Plants </a:t>
            </a:r>
            <a:r>
              <a:rPr lang="en">
                <a:solidFill>
                  <a:srgbClr val="FFFFFF"/>
                </a:solidFill>
              </a:rPr>
              <a:t>destroyed</a:t>
            </a:r>
            <a:r>
              <a:rPr lang="en">
                <a:solidFill>
                  <a:srgbClr val="FFFFFF"/>
                </a:solidFill>
              </a:rPr>
              <a:t> in roadway related accidents should be replaced unless the adjacent plant growth shall fill in the open spaces at a convenient rate. 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</a:rPr>
              <a:t>Sites with homeless and security issues may call for the need of plant re</a:t>
            </a:r>
            <a:r>
              <a:rPr lang="en"/>
              <a:t>moval.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Planting Guidelines</a:t>
            </a:r>
            <a:endParaRPr/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Highway planting is vegetation for aesthetic, safety, environmental mitigation, stormwater pollution prevention, or erosion control.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Factors to be considered when choosing plants: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Growth rate and longevity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Climate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Fire risk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Aesthetic/ Visibility at the expected driving speed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Cost-effectiveness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4483200" y="258225"/>
            <a:ext cx="4349100" cy="43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835888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8750" y="811900"/>
            <a:ext cx="4907274" cy="3203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5017875" y="334975"/>
            <a:ext cx="2900100" cy="15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30 ft offset used as setback for vegetation above 18 inches along curves.</a:t>
            </a:r>
            <a:endParaRPr/>
          </a:p>
        </p:txBody>
      </p:sp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4987600" y="2722750"/>
            <a:ext cx="3792000" cy="20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Dont: 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Plant under utility lines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Block signing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Plant trees with brittle branches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721" y="924075"/>
            <a:ext cx="4473750" cy="207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0050" y="1789125"/>
            <a:ext cx="4770350" cy="195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950" y="593200"/>
            <a:ext cx="3171675" cy="380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411" y="0"/>
            <a:ext cx="793717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024"/>
            <a:ext cx="9144000" cy="3975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