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
      <p:font typeface="Source Sans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Pr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italic.fntdata"/><Relationship Id="rId30" Type="http://schemas.openxmlformats.org/officeDocument/2006/relationships/font" Target="fonts/SourceSansPr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SourceSansPr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0a313a779_3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0a313a779_3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4cfaf40f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cfaf40f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fe82e306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fe82e306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None/>
            </a:pPr>
            <a:r>
              <a:rPr b="1" lang="en" u="sng">
                <a:solidFill>
                  <a:srgbClr val="4F81BD"/>
                </a:solidFill>
                <a:latin typeface="Source Sans Pro"/>
                <a:ea typeface="Source Sans Pro"/>
                <a:cs typeface="Source Sans Pro"/>
                <a:sym typeface="Source Sans Pro"/>
              </a:rPr>
              <a:t>Design Pollution Prevention (DPP) BMP Strategy </a:t>
            </a:r>
            <a:endParaRPr/>
          </a:p>
          <a:p>
            <a:pPr indent="0" lvl="0" marL="0" rtl="0" algn="l">
              <a:spcBef>
                <a:spcPts val="1200"/>
              </a:spcBef>
              <a:spcAft>
                <a:spcPts val="0"/>
              </a:spcAft>
              <a:buClr>
                <a:srgbClr val="000000"/>
              </a:buClr>
              <a:buSzPts val="1100"/>
              <a:buFont typeface="Arial"/>
              <a:buNone/>
            </a:pPr>
            <a:r>
              <a:rPr lang="en"/>
              <a:t>This project will involve clearing, grubbing, and excavation in specific locations that will be defined</a:t>
            </a:r>
            <a:endParaRPr/>
          </a:p>
          <a:p>
            <a:pPr indent="0" lvl="0" marL="0" rtl="0" algn="l">
              <a:spcBef>
                <a:spcPts val="0"/>
              </a:spcBef>
              <a:spcAft>
                <a:spcPts val="0"/>
              </a:spcAft>
              <a:buClr>
                <a:srgbClr val="000000"/>
              </a:buClr>
              <a:buSzPts val="1100"/>
              <a:buFont typeface="Arial"/>
              <a:buNone/>
            </a:pPr>
            <a:r>
              <a:rPr lang="en"/>
              <a:t>on the plans to maximize the preservation of existing vegetation. Areas that are off limits to the</a:t>
            </a:r>
            <a:endParaRPr/>
          </a:p>
          <a:p>
            <a:pPr indent="0" lvl="0" marL="0" rtl="0" algn="l">
              <a:spcBef>
                <a:spcPts val="0"/>
              </a:spcBef>
              <a:spcAft>
                <a:spcPts val="0"/>
              </a:spcAft>
              <a:buClr>
                <a:srgbClr val="000000"/>
              </a:buClr>
              <a:buSzPts val="1100"/>
              <a:buFont typeface="Arial"/>
              <a:buNone/>
            </a:pPr>
            <a:r>
              <a:rPr lang="en"/>
              <a:t>contractor will also be delineated on the plans. These locations will be more defined in the design</a:t>
            </a:r>
            <a:endParaRPr/>
          </a:p>
          <a:p>
            <a:pPr indent="0" lvl="0" marL="0" rtl="0" algn="l">
              <a:spcBef>
                <a:spcPts val="0"/>
              </a:spcBef>
              <a:spcAft>
                <a:spcPts val="0"/>
              </a:spcAft>
              <a:buClr>
                <a:srgbClr val="000000"/>
              </a:buClr>
              <a:buSzPts val="1100"/>
              <a:buFont typeface="Arial"/>
              <a:buNone/>
            </a:pPr>
            <a:r>
              <a:rPr lang="en"/>
              <a:t>phase.</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fe82e306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fe82e306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fe82e306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fe82e306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fe82e306b_9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fe82e306b_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4fe82e306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fe82e306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cf2f2282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cf2f2282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204bb09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204bb09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290984b0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290984b0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07789c14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07789c14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fe82e306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fe82e306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9050" lvl="0" marL="228600" rtl="0" algn="l">
              <a:spcBef>
                <a:spcPts val="300"/>
              </a:spcBef>
              <a:spcAft>
                <a:spcPts val="0"/>
              </a:spcAft>
              <a:buClr>
                <a:srgbClr val="000000"/>
              </a:buClr>
              <a:buSzPts val="1100"/>
              <a:buFont typeface="Arial"/>
              <a:buNone/>
            </a:pPr>
            <a:r>
              <a:rPr lang="en" sz="1300">
                <a:latin typeface="Source Sans Pro"/>
                <a:ea typeface="Source Sans Pro"/>
                <a:cs typeface="Source Sans Pro"/>
                <a:sym typeface="Source Sans Pro"/>
              </a:rPr>
              <a:t>Just a quick run down of the project scope, the CA department of transpo in cooperation with Madera County transportation </a:t>
            </a:r>
            <a:r>
              <a:rPr lang="en" sz="1300">
                <a:latin typeface="Source Sans Pro"/>
                <a:ea typeface="Source Sans Pro"/>
                <a:cs typeface="Source Sans Pro"/>
                <a:sym typeface="Source Sans Pro"/>
              </a:rPr>
              <a:t>commission</a:t>
            </a:r>
            <a:r>
              <a:rPr lang="en" sz="1300">
                <a:latin typeface="Source Sans Pro"/>
                <a:ea typeface="Source Sans Pro"/>
                <a:cs typeface="Source Sans Pro"/>
                <a:sym typeface="Source Sans Pro"/>
              </a:rPr>
              <a:t> proposes to improve a 0.5 mile segment of the SR-41, project limit running from PM 23.2 to 23.6 along SR-41, which is around 0.5 mile stretch </a:t>
            </a:r>
            <a:r>
              <a:rPr lang="en" sz="1300">
                <a:latin typeface="Source Sans Pro"/>
                <a:ea typeface="Source Sans Pro"/>
                <a:cs typeface="Source Sans Pro"/>
                <a:sym typeface="Source Sans Pro"/>
              </a:rPr>
              <a:t>The project consists mainly of intersection enhancement at Roadway 416 and SR-41. 	</a:t>
            </a:r>
            <a:endParaRPr sz="1300"/>
          </a:p>
          <a:p>
            <a:pPr indent="-19050" lvl="0" marL="228600" rtl="0" algn="l">
              <a:spcBef>
                <a:spcPts val="300"/>
              </a:spcBef>
              <a:spcAft>
                <a:spcPts val="0"/>
              </a:spcAft>
              <a:buClr>
                <a:srgbClr val="000000"/>
              </a:buClr>
              <a:buSzPts val="1100"/>
              <a:buFont typeface="Arial"/>
              <a:buNone/>
            </a:pPr>
            <a:r>
              <a:t/>
            </a:r>
            <a:endParaRPr sz="1300">
              <a:latin typeface="Source Sans Pro"/>
              <a:ea typeface="Source Sans Pro"/>
              <a:cs typeface="Source Sans Pro"/>
              <a:sym typeface="Source Sans Pro"/>
            </a:endParaRPr>
          </a:p>
          <a:p>
            <a:pPr indent="-19050" lvl="0" marL="228600" rtl="0" algn="l">
              <a:spcBef>
                <a:spcPts val="300"/>
              </a:spcBef>
              <a:spcAft>
                <a:spcPts val="0"/>
              </a:spcAft>
              <a:buClr>
                <a:srgbClr val="000000"/>
              </a:buClr>
              <a:buSzPts val="1100"/>
              <a:buFont typeface="Arial"/>
              <a:buNone/>
            </a:pPr>
            <a:r>
              <a:rPr lang="en" sz="1300">
                <a:latin typeface="Source Sans Pro"/>
                <a:ea typeface="Source Sans Pro"/>
                <a:cs typeface="Source Sans Pro"/>
                <a:sym typeface="Source Sans Pro"/>
              </a:rPr>
              <a:t>However for the sake of our senior project, We will be doing construction and focusing on sta 194 to 215, which is around 2000 feet long</a:t>
            </a:r>
            <a:endParaRPr sz="1300">
              <a:latin typeface="Source Sans Pro"/>
              <a:ea typeface="Source Sans Pro"/>
              <a:cs typeface="Source Sans Pro"/>
              <a:sym typeface="Source Sans Pro"/>
            </a:endParaRPr>
          </a:p>
          <a:p>
            <a:pPr indent="-19050" lvl="0" marL="228600" rtl="0" algn="l">
              <a:spcBef>
                <a:spcPts val="300"/>
              </a:spcBef>
              <a:spcAft>
                <a:spcPts val="0"/>
              </a:spcAft>
              <a:buClr>
                <a:srgbClr val="000000"/>
              </a:buClr>
              <a:buSzPts val="1100"/>
              <a:buFont typeface="Arial"/>
              <a:buNone/>
            </a:pPr>
            <a:r>
              <a:t/>
            </a:r>
            <a:endParaRPr>
              <a:latin typeface="Source Sans Pro"/>
              <a:ea typeface="Source Sans Pro"/>
              <a:cs typeface="Source Sans Pro"/>
              <a:sym typeface="Source Sans Pro"/>
            </a:endParaRPr>
          </a:p>
          <a:p>
            <a:pPr indent="0" lvl="0" marL="209550" rtl="0" algn="l">
              <a:spcBef>
                <a:spcPts val="300"/>
              </a:spcBef>
              <a:spcAft>
                <a:spcPts val="0"/>
              </a:spcAft>
              <a:buClr>
                <a:srgbClr val="000000"/>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fe82e30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fe82e30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400">
                <a:latin typeface="Source Sans Pro"/>
                <a:ea typeface="Source Sans Pro"/>
                <a:cs typeface="Source Sans Pro"/>
                <a:sym typeface="Source Sans Pro"/>
              </a:rPr>
              <a:t>The project is located within the jurisdiction of Caltrans District 6 and within the jurisdiction of the Central Coast Regional Water Quality Control Board - Region 5 (RWQCB)</a:t>
            </a:r>
            <a:endParaRPr sz="1400"/>
          </a:p>
          <a:p>
            <a:pPr indent="-19050" lvl="0" marL="228600" rtl="0" algn="l">
              <a:spcBef>
                <a:spcPts val="300"/>
              </a:spcBef>
              <a:spcAft>
                <a:spcPts val="0"/>
              </a:spcAft>
              <a:buClr>
                <a:srgbClr val="000000"/>
              </a:buClr>
              <a:buSzPts val="1100"/>
              <a:buFont typeface="Arial"/>
              <a:buNone/>
            </a:pPr>
            <a:r>
              <a:rPr lang="en" sz="1400">
                <a:latin typeface="Source Sans Pro"/>
                <a:ea typeface="Source Sans Pro"/>
                <a:cs typeface="Source Sans Pro"/>
                <a:sym typeface="Source Sans Pro"/>
              </a:rPr>
              <a:t>The project limits are shown on the attached vicinity map. It it at the far northern part of the SR-41 Corridor</a:t>
            </a:r>
            <a:endParaRPr sz="1400">
              <a:latin typeface="Source Sans Pro"/>
              <a:ea typeface="Source Sans Pro"/>
              <a:cs typeface="Source Sans Pro"/>
              <a:sym typeface="Source Sans Pro"/>
            </a:endParaRPr>
          </a:p>
          <a:p>
            <a:pPr indent="-19050" lvl="0" marL="228600" rtl="0" algn="l">
              <a:spcBef>
                <a:spcPts val="300"/>
              </a:spcBef>
              <a:spcAft>
                <a:spcPts val="0"/>
              </a:spcAft>
              <a:buClr>
                <a:srgbClr val="000000"/>
              </a:buClr>
              <a:buSzPts val="1100"/>
              <a:buFont typeface="Arial"/>
              <a:buNone/>
            </a:pPr>
            <a:r>
              <a:t/>
            </a:r>
            <a:endParaRPr>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ff6a136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ff6a136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9050" lvl="0" marL="228600" rtl="0" algn="l">
              <a:spcBef>
                <a:spcPts val="300"/>
              </a:spcBef>
              <a:spcAft>
                <a:spcPts val="0"/>
              </a:spcAft>
              <a:buClr>
                <a:srgbClr val="000000"/>
              </a:buClr>
              <a:buSzPts val="1100"/>
              <a:buFont typeface="Arial"/>
              <a:buNone/>
            </a:pPr>
            <a:r>
              <a:rPr lang="en" sz="1400">
                <a:latin typeface="Source Sans Pro"/>
                <a:ea typeface="Source Sans Pro"/>
                <a:cs typeface="Source Sans Pro"/>
                <a:sym typeface="Source Sans Pro"/>
              </a:rPr>
              <a:t>The area was estimated using limited data and includes areas for construction, access, and staging. The DSA will be recalculated when the project survey is complete.</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50a313a779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0a313a779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9050" lvl="0" marL="228600" rtl="0" algn="l">
              <a:spcBef>
                <a:spcPts val="300"/>
              </a:spcBef>
              <a:spcAft>
                <a:spcPts val="0"/>
              </a:spcAft>
              <a:buNone/>
            </a:pPr>
            <a:r>
              <a:rPr lang="en"/>
              <a:t>We were able to gather information from the Water programs water quality planning tool (WQPT)</a:t>
            </a:r>
            <a:endParaRPr/>
          </a:p>
          <a:p>
            <a:pPr indent="-19050" lvl="0" marL="228600" rtl="0" algn="l">
              <a:spcBef>
                <a:spcPts val="300"/>
              </a:spcBef>
              <a:spcAft>
                <a:spcPts val="0"/>
              </a:spcAft>
              <a:buNone/>
            </a:pPr>
            <a:r>
              <a:rPr lang="en"/>
              <a:t>According to the map on the left hand side, </a:t>
            </a:r>
            <a:endParaRPr/>
          </a:p>
          <a:p>
            <a:pPr indent="-19050" lvl="0" marL="228600" rtl="0" algn="l">
              <a:spcBef>
                <a:spcPts val="300"/>
              </a:spcBef>
              <a:spcAft>
                <a:spcPts val="0"/>
              </a:spcAft>
              <a:buNone/>
            </a:pPr>
            <a:r>
              <a:t/>
            </a:r>
            <a:endParaRPr/>
          </a:p>
          <a:p>
            <a:pPr indent="-19050" lvl="0" marL="228600" rtl="0" algn="l">
              <a:spcBef>
                <a:spcPts val="300"/>
              </a:spcBef>
              <a:spcAft>
                <a:spcPts val="0"/>
              </a:spcAft>
              <a:buNone/>
            </a:pPr>
            <a:r>
              <a:rPr lang="en"/>
              <a:t>Evidently, the project receiving waterbody is the Fresno River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fe82e306b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fe82e306b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R factor - soil loss is directly proportional to rain fall factor, the factor is </a:t>
            </a:r>
            <a:r>
              <a:rPr lang="en"/>
              <a:t>average</a:t>
            </a:r>
            <a:r>
              <a:rPr lang="en"/>
              <a:t> annual sum of storm events during period of at least 22 years.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0a313a779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0a313a779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Coarse textured - such as sandy soil, have high infiltration resulting in low runoff, although the particles are easily detached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Requires particle size analysis</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0a313a779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0a313a779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85750" rtl="0" algn="l">
              <a:spcBef>
                <a:spcPts val="0"/>
              </a:spcBef>
              <a:spcAft>
                <a:spcPts val="0"/>
              </a:spcAft>
              <a:buClr>
                <a:srgbClr val="000000"/>
              </a:buClr>
              <a:buSzPts val="1100"/>
              <a:buFont typeface="Arial"/>
              <a:buNone/>
            </a:pPr>
            <a:r>
              <a:rPr lang="en">
                <a:latin typeface="Source Sans Pro"/>
                <a:ea typeface="Source Sans Pro"/>
                <a:cs typeface="Source Sans Pro"/>
                <a:sym typeface="Source Sans Pro"/>
              </a:rPr>
              <a:t>The existing soil type within the project limits is Soil Hydrologic Group B (silty loam or loam)per the WQPT. The predominant soil type in the project area is the Holland Rocky Sandy Foam (35-45% slope). HSG B is defined as soils having moderate infiltration rate (moderate runoff potential) when thoroughly wetted and consists of chiefly or moderately deep to deep, moderately well to well drained oils with moderately fine to moderately coarse textures.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473775" y="129025"/>
            <a:ext cx="58419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Senior Project</a:t>
            </a:r>
            <a:endParaRPr/>
          </a:p>
        </p:txBody>
      </p:sp>
      <p:sp>
        <p:nvSpPr>
          <p:cNvPr id="86" name="Google Shape;86;p13"/>
          <p:cNvSpPr txBox="1"/>
          <p:nvPr>
            <p:ph idx="1" type="subTitle"/>
          </p:nvPr>
        </p:nvSpPr>
        <p:spPr>
          <a:xfrm>
            <a:off x="5308550" y="2132650"/>
            <a:ext cx="3085200" cy="198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t>Prepared By:</a:t>
            </a:r>
            <a:endParaRPr u="sng"/>
          </a:p>
          <a:p>
            <a:pPr indent="0" lvl="0" marL="0" rtl="0" algn="ctr">
              <a:spcBef>
                <a:spcPts val="0"/>
              </a:spcBef>
              <a:spcAft>
                <a:spcPts val="0"/>
              </a:spcAft>
              <a:buNone/>
            </a:pPr>
            <a:r>
              <a:t/>
            </a:r>
            <a:endParaRPr/>
          </a:p>
          <a:p>
            <a:pPr indent="0" lvl="0" marL="0" rtl="0" algn="ctr">
              <a:spcBef>
                <a:spcPts val="0"/>
              </a:spcBef>
              <a:spcAft>
                <a:spcPts val="0"/>
              </a:spcAft>
              <a:buNone/>
            </a:pPr>
            <a:r>
              <a:rPr lang="en"/>
              <a:t>Tien Dang</a:t>
            </a:r>
            <a:endParaRPr/>
          </a:p>
          <a:p>
            <a:pPr indent="0" lvl="0" marL="0" rtl="0" algn="ctr">
              <a:spcBef>
                <a:spcPts val="0"/>
              </a:spcBef>
              <a:spcAft>
                <a:spcPts val="0"/>
              </a:spcAft>
              <a:buNone/>
            </a:pPr>
            <a:r>
              <a:rPr lang="en"/>
              <a:t>Chris Vong</a:t>
            </a:r>
            <a:endParaRPr/>
          </a:p>
          <a:p>
            <a:pPr indent="0" lvl="0" marL="0" rtl="0" algn="ctr">
              <a:spcBef>
                <a:spcPts val="0"/>
              </a:spcBef>
              <a:spcAft>
                <a:spcPts val="0"/>
              </a:spcAft>
              <a:buNone/>
            </a:pPr>
            <a:r>
              <a:rPr lang="en"/>
              <a:t>Anthony Bendezu</a:t>
            </a:r>
            <a:endParaRPr/>
          </a:p>
          <a:p>
            <a:pPr indent="0" lvl="0" marL="0" rtl="0" algn="ctr">
              <a:spcBef>
                <a:spcPts val="0"/>
              </a:spcBef>
              <a:spcAft>
                <a:spcPts val="0"/>
              </a:spcAft>
              <a:buNone/>
            </a:pPr>
            <a:r>
              <a:rPr lang="en"/>
              <a:t>Andres De La Cruz</a:t>
            </a:r>
            <a:endParaRPr/>
          </a:p>
        </p:txBody>
      </p:sp>
      <p:sp>
        <p:nvSpPr>
          <p:cNvPr id="87" name="Google Shape;87;p13"/>
          <p:cNvSpPr txBox="1"/>
          <p:nvPr>
            <p:ph type="ctrTitle"/>
          </p:nvPr>
        </p:nvSpPr>
        <p:spPr>
          <a:xfrm>
            <a:off x="473775" y="1934750"/>
            <a:ext cx="7643100" cy="91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Erosion Control and Long Form</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pic>
        <p:nvPicPr>
          <p:cNvPr id="88" name="Google Shape;88;p13"/>
          <p:cNvPicPr preferRelativeResize="0"/>
          <p:nvPr/>
        </p:nvPicPr>
        <p:blipFill>
          <a:blip r:embed="rId3">
            <a:alphaModFix/>
          </a:blip>
          <a:stretch>
            <a:fillRect/>
          </a:stretch>
        </p:blipFill>
        <p:spPr>
          <a:xfrm>
            <a:off x="1204500" y="1747788"/>
            <a:ext cx="3578100" cy="2759015"/>
          </a:xfrm>
          <a:prstGeom prst="rect">
            <a:avLst/>
          </a:prstGeom>
          <a:noFill/>
          <a:ln>
            <a:noFill/>
          </a:ln>
        </p:spPr>
      </p:pic>
      <p:pic>
        <p:nvPicPr>
          <p:cNvPr descr="Image result for dt logo transparent" id="89" name="Google Shape;89;p13"/>
          <p:cNvPicPr preferRelativeResize="0"/>
          <p:nvPr/>
        </p:nvPicPr>
        <p:blipFill>
          <a:blip r:embed="rId4">
            <a:alphaModFix/>
          </a:blip>
          <a:stretch>
            <a:fillRect/>
          </a:stretch>
        </p:blipFill>
        <p:spPr>
          <a:xfrm>
            <a:off x="77000" y="4377450"/>
            <a:ext cx="439925" cy="439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Stormwater Data Report</a:t>
            </a:r>
            <a:endParaRPr/>
          </a:p>
        </p:txBody>
      </p:sp>
      <p:sp>
        <p:nvSpPr>
          <p:cNvPr id="169" name="Google Shape;169;p22"/>
          <p:cNvSpPr txBox="1"/>
          <p:nvPr>
            <p:ph idx="1" type="body"/>
          </p:nvPr>
        </p:nvSpPr>
        <p:spPr>
          <a:xfrm>
            <a:off x="311700" y="1069800"/>
            <a:ext cx="7510200" cy="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Source:</a:t>
            </a:r>
            <a:r>
              <a:rPr i="1" lang="en" sz="1200">
                <a:solidFill>
                  <a:srgbClr val="000000"/>
                </a:solidFill>
              </a:rPr>
              <a:t> State Water Resources Control Board Worksheet</a:t>
            </a:r>
            <a:endParaRPr i="1" sz="1200">
              <a:solidFill>
                <a:srgbClr val="000000"/>
              </a:solidFill>
            </a:endParaRPr>
          </a:p>
          <a:p>
            <a:pPr indent="0" lvl="0" marL="457200" marR="0" rtl="0" algn="l">
              <a:lnSpc>
                <a:spcPct val="115000"/>
              </a:lnSpc>
              <a:spcBef>
                <a:spcPts val="1600"/>
              </a:spcBef>
              <a:spcAft>
                <a:spcPts val="0"/>
              </a:spcAft>
              <a:buNone/>
            </a:pPr>
            <a:r>
              <a:t/>
            </a:r>
            <a:endParaRPr sz="1400">
              <a:solidFill>
                <a:srgbClr val="000000"/>
              </a:solidFill>
            </a:endParaRPr>
          </a:p>
          <a:p>
            <a:pPr indent="0" lvl="0" marL="457200" marR="0" rtl="0" algn="l">
              <a:lnSpc>
                <a:spcPct val="115000"/>
              </a:lnSpc>
              <a:spcBef>
                <a:spcPts val="1600"/>
              </a:spcBef>
              <a:spcAft>
                <a:spcPts val="0"/>
              </a:spcAft>
              <a:buNone/>
            </a:pPr>
            <a:r>
              <a:t/>
            </a:r>
            <a:endParaRPr sz="1400">
              <a:solidFill>
                <a:srgbClr val="000000"/>
              </a:solidFill>
            </a:endParaRPr>
          </a:p>
          <a:p>
            <a:pPr indent="0" lvl="0" marL="0" rtl="0" algn="l">
              <a:spcBef>
                <a:spcPts val="1600"/>
              </a:spcBef>
              <a:spcAft>
                <a:spcPts val="1600"/>
              </a:spcAft>
              <a:buNone/>
            </a:pPr>
            <a:r>
              <a:t/>
            </a:r>
            <a:endParaRPr sz="1200">
              <a:solidFill>
                <a:srgbClr val="000000"/>
              </a:solidFill>
            </a:endParaRPr>
          </a:p>
        </p:txBody>
      </p:sp>
      <p:pic>
        <p:nvPicPr>
          <p:cNvPr descr="Image result for dt logo transparent" id="170" name="Google Shape;170;p22"/>
          <p:cNvPicPr preferRelativeResize="0"/>
          <p:nvPr/>
        </p:nvPicPr>
        <p:blipFill>
          <a:blip r:embed="rId3">
            <a:alphaModFix/>
          </a:blip>
          <a:stretch>
            <a:fillRect/>
          </a:stretch>
        </p:blipFill>
        <p:spPr>
          <a:xfrm>
            <a:off x="67300" y="4387200"/>
            <a:ext cx="439925" cy="439925"/>
          </a:xfrm>
          <a:prstGeom prst="rect">
            <a:avLst/>
          </a:prstGeom>
          <a:noFill/>
          <a:ln>
            <a:noFill/>
          </a:ln>
        </p:spPr>
      </p:pic>
      <p:pic>
        <p:nvPicPr>
          <p:cNvPr id="171" name="Google Shape;171;p22"/>
          <p:cNvPicPr preferRelativeResize="0"/>
          <p:nvPr/>
        </p:nvPicPr>
        <p:blipFill rotWithShape="1">
          <a:blip r:embed="rId4">
            <a:alphaModFix/>
          </a:blip>
          <a:srcRect b="14133" l="3207" r="5418" t="0"/>
          <a:stretch/>
        </p:blipFill>
        <p:spPr>
          <a:xfrm>
            <a:off x="1971037" y="1498600"/>
            <a:ext cx="4191524" cy="965025"/>
          </a:xfrm>
          <a:prstGeom prst="rect">
            <a:avLst/>
          </a:prstGeom>
          <a:noFill/>
          <a:ln cap="flat" cmpd="sng" w="9525">
            <a:solidFill>
              <a:srgbClr val="000000"/>
            </a:solidFill>
            <a:prstDash val="solid"/>
            <a:round/>
            <a:headEnd len="sm" w="sm" type="none"/>
            <a:tailEnd len="sm" w="sm" type="none"/>
          </a:ln>
        </p:spPr>
      </p:pic>
      <p:pic>
        <p:nvPicPr>
          <p:cNvPr id="172" name="Google Shape;172;p22"/>
          <p:cNvPicPr preferRelativeResize="0"/>
          <p:nvPr/>
        </p:nvPicPr>
        <p:blipFill>
          <a:blip r:embed="rId5">
            <a:alphaModFix/>
          </a:blip>
          <a:stretch>
            <a:fillRect/>
          </a:stretch>
        </p:blipFill>
        <p:spPr>
          <a:xfrm>
            <a:off x="2149300" y="2515625"/>
            <a:ext cx="3666101" cy="2301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3"/>
          <p:cNvSpPr txBox="1"/>
          <p:nvPr>
            <p:ph type="title"/>
          </p:nvPr>
        </p:nvSpPr>
        <p:spPr>
          <a:xfrm>
            <a:off x="311700" y="82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Long Form</a:t>
            </a:r>
            <a:endParaRPr/>
          </a:p>
        </p:txBody>
      </p:sp>
      <p:pic>
        <p:nvPicPr>
          <p:cNvPr id="178" name="Google Shape;178;p23"/>
          <p:cNvPicPr preferRelativeResize="0"/>
          <p:nvPr/>
        </p:nvPicPr>
        <p:blipFill>
          <a:blip r:embed="rId3">
            <a:alphaModFix/>
          </a:blip>
          <a:stretch>
            <a:fillRect/>
          </a:stretch>
        </p:blipFill>
        <p:spPr>
          <a:xfrm>
            <a:off x="2012450" y="689800"/>
            <a:ext cx="3450476" cy="4131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311700" y="1153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Erosion Control </a:t>
            </a:r>
            <a:r>
              <a:rPr lang="en" sz="2400"/>
              <a:t>(Type and Materials)</a:t>
            </a:r>
            <a:endParaRPr sz="2400"/>
          </a:p>
        </p:txBody>
      </p:sp>
      <p:sp>
        <p:nvSpPr>
          <p:cNvPr id="184" name="Google Shape;184;p24"/>
          <p:cNvSpPr txBox="1"/>
          <p:nvPr>
            <p:ph idx="1" type="body"/>
          </p:nvPr>
        </p:nvSpPr>
        <p:spPr>
          <a:xfrm>
            <a:off x="311700" y="723150"/>
            <a:ext cx="4722300" cy="3963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rPr>
              <a:t>1. Preservation of Existing Vegetation</a:t>
            </a:r>
            <a:endParaRPr b="1">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Identification and protection of desirable vegetation to provide erosion and sediment control. </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980000"/>
                </a:solidFill>
              </a:rPr>
              <a:t>Why?       </a:t>
            </a:r>
            <a:r>
              <a:rPr lang="en" sz="1400">
                <a:solidFill>
                  <a:srgbClr val="000000"/>
                </a:solidFill>
              </a:rPr>
              <a:t>                                                                                                     </a:t>
            </a:r>
            <a:endParaRPr sz="1400">
              <a:solidFill>
                <a:srgbClr val="000000"/>
              </a:solidFill>
            </a:endParaRPr>
          </a:p>
          <a:p>
            <a:pPr indent="-317500" lvl="0" marL="457200" rtl="0" algn="l">
              <a:lnSpc>
                <a:spcPct val="100000"/>
              </a:lnSpc>
              <a:spcBef>
                <a:spcPts val="0"/>
              </a:spcBef>
              <a:spcAft>
                <a:spcPts val="0"/>
              </a:spcAft>
              <a:buSzPts val="1400"/>
              <a:buChar char="●"/>
            </a:pPr>
            <a:r>
              <a:rPr lang="en" sz="1400">
                <a:solidFill>
                  <a:srgbClr val="000000"/>
                </a:solidFill>
              </a:rPr>
              <a:t>Use resources already in place to stabilize soil; it is cheaper.</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980000"/>
                </a:solidFill>
              </a:rPr>
              <a:t>Application:</a:t>
            </a:r>
            <a:endParaRPr sz="1400">
              <a:solidFill>
                <a:srgbClr val="98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Silt fence will be placed along the edge of right of way of construction zone. Vegetation will be preserved in areas that will not be under immediate construction.</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Materials: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In addition to the selected vegetation, orange silt fence,wood posts (4ft), and staples (diam. of 1/16 in).</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0" lvl="0" marL="0" rtl="0" algn="l">
              <a:spcBef>
                <a:spcPts val="0"/>
              </a:spcBef>
              <a:spcAft>
                <a:spcPts val="1600"/>
              </a:spcAft>
              <a:buNone/>
            </a:pPr>
            <a:r>
              <a:rPr lang="en" sz="1400">
                <a:solidFill>
                  <a:srgbClr val="000000"/>
                </a:solidFill>
              </a:rPr>
              <a:t> </a:t>
            </a:r>
            <a:endParaRPr sz="1400">
              <a:solidFill>
                <a:srgbClr val="000000"/>
              </a:solidFill>
            </a:endParaRPr>
          </a:p>
        </p:txBody>
      </p:sp>
      <p:pic>
        <p:nvPicPr>
          <p:cNvPr id="185" name="Google Shape;185;p24"/>
          <p:cNvPicPr preferRelativeResize="0"/>
          <p:nvPr/>
        </p:nvPicPr>
        <p:blipFill>
          <a:blip r:embed="rId3">
            <a:alphaModFix/>
          </a:blip>
          <a:stretch>
            <a:fillRect/>
          </a:stretch>
        </p:blipFill>
        <p:spPr>
          <a:xfrm>
            <a:off x="5033950" y="1313300"/>
            <a:ext cx="3947925" cy="1911500"/>
          </a:xfrm>
          <a:prstGeom prst="rect">
            <a:avLst/>
          </a:prstGeom>
          <a:noFill/>
          <a:ln>
            <a:noFill/>
          </a:ln>
        </p:spPr>
      </p:pic>
      <p:pic>
        <p:nvPicPr>
          <p:cNvPr descr="Image result for dt logo transparent" id="186" name="Google Shape;186;p24"/>
          <p:cNvPicPr preferRelativeResize="0"/>
          <p:nvPr/>
        </p:nvPicPr>
        <p:blipFill>
          <a:blip r:embed="rId4">
            <a:alphaModFix/>
          </a:blip>
          <a:stretch>
            <a:fillRect/>
          </a:stretch>
        </p:blipFill>
        <p:spPr>
          <a:xfrm>
            <a:off x="67300" y="4387200"/>
            <a:ext cx="439925" cy="439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311700" y="904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Erosion Control </a:t>
            </a:r>
            <a:r>
              <a:rPr lang="en" sz="2400"/>
              <a:t>(Type and Materials)</a:t>
            </a:r>
            <a:endParaRPr/>
          </a:p>
        </p:txBody>
      </p:sp>
      <p:sp>
        <p:nvSpPr>
          <p:cNvPr id="192" name="Google Shape;192;p25"/>
          <p:cNvSpPr txBox="1"/>
          <p:nvPr>
            <p:ph idx="1" type="body"/>
          </p:nvPr>
        </p:nvSpPr>
        <p:spPr>
          <a:xfrm>
            <a:off x="311700" y="846300"/>
            <a:ext cx="5035800" cy="3359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rPr>
              <a:t>2. Temporary Cover and Rolled Erosion Control Products (RECPs) </a:t>
            </a:r>
            <a:endParaRPr b="1">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Stabilization of disturbed soil areas and protection from erosion caused by wind or water    </a:t>
            </a:r>
            <a:endParaRPr sz="1400">
              <a:solidFill>
                <a:srgbClr val="000000"/>
              </a:solidFill>
            </a:endParaRPr>
          </a:p>
          <a:p>
            <a:pPr indent="0" lvl="0" marL="457200" rtl="0" algn="l">
              <a:lnSpc>
                <a:spcPct val="100000"/>
              </a:lnSpc>
              <a:spcBef>
                <a:spcPts val="0"/>
              </a:spcBef>
              <a:spcAft>
                <a:spcPts val="0"/>
              </a:spcAft>
              <a:buNone/>
            </a:pPr>
            <a:r>
              <a:rPr lang="en" sz="1400">
                <a:solidFill>
                  <a:srgbClr val="000000"/>
                </a:solidFill>
              </a:rPr>
              <a:t>                                                                                    </a:t>
            </a:r>
            <a:endParaRPr sz="1400">
              <a:solidFill>
                <a:srgbClr val="000000"/>
              </a:solidFill>
            </a:endParaRPr>
          </a:p>
          <a:p>
            <a:pPr indent="0" lvl="0" marL="0" rtl="0" algn="l">
              <a:lnSpc>
                <a:spcPct val="100000"/>
              </a:lnSpc>
              <a:spcBef>
                <a:spcPts val="0"/>
              </a:spcBef>
              <a:spcAft>
                <a:spcPts val="0"/>
              </a:spcAft>
              <a:buNone/>
            </a:pPr>
            <a:r>
              <a:rPr lang="en" sz="1400">
                <a:solidFill>
                  <a:srgbClr val="980000"/>
                </a:solidFill>
              </a:rPr>
              <a:t>Why?  </a:t>
            </a:r>
            <a:r>
              <a:rPr lang="en" sz="1400">
                <a:solidFill>
                  <a:srgbClr val="000000"/>
                </a:solidFill>
              </a:rPr>
              <a:t>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Protect exposed soil due to construction and to redirect the flow of water as needed.</a:t>
            </a:r>
            <a:endParaRPr sz="1400">
              <a:solidFill>
                <a:srgbClr val="000000"/>
              </a:solidFill>
            </a:endParaRPr>
          </a:p>
          <a:p>
            <a:pPr indent="0" lvl="0" marL="0" rtl="0" algn="l">
              <a:lnSpc>
                <a:spcPct val="100000"/>
              </a:lnSpc>
              <a:spcBef>
                <a:spcPts val="0"/>
              </a:spcBef>
              <a:spcAft>
                <a:spcPts val="0"/>
              </a:spcAft>
              <a:buNone/>
            </a:pPr>
            <a:r>
              <a:rPr lang="en" sz="1400">
                <a:solidFill>
                  <a:srgbClr val="980000"/>
                </a:solidFill>
              </a:rPr>
              <a:t>Application:</a:t>
            </a:r>
            <a:endParaRPr sz="1400">
              <a:solidFill>
                <a:srgbClr val="98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Applied only to disturbed soil areas undergoing construction. </a:t>
            </a:r>
            <a:r>
              <a:rPr lang="en" sz="1400">
                <a:solidFill>
                  <a:srgbClr val="000000"/>
                </a:solidFill>
              </a:rPr>
              <a:t>                                                                                        </a:t>
            </a:r>
            <a:endParaRPr sz="1400">
              <a:solidFill>
                <a:srgbClr val="000000"/>
              </a:solidFill>
            </a:endParaRPr>
          </a:p>
          <a:p>
            <a:pPr indent="0" lvl="0" marL="0" rtl="0" algn="l">
              <a:lnSpc>
                <a:spcPct val="100000"/>
              </a:lnSpc>
              <a:spcBef>
                <a:spcPts val="0"/>
              </a:spcBef>
              <a:spcAft>
                <a:spcPts val="0"/>
              </a:spcAft>
              <a:buNone/>
            </a:pPr>
            <a:r>
              <a:rPr lang="en" sz="1400">
                <a:solidFill>
                  <a:srgbClr val="000000"/>
                </a:solidFill>
              </a:rPr>
              <a:t>Materials: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Jute mesh and fiber rolls.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Triangular wooden stakes for anchoring.</a:t>
            </a:r>
            <a:endParaRPr sz="1400">
              <a:solidFill>
                <a:srgbClr val="000000"/>
              </a:solidFill>
            </a:endParaRPr>
          </a:p>
        </p:txBody>
      </p:sp>
      <p:pic>
        <p:nvPicPr>
          <p:cNvPr id="193" name="Google Shape;193;p25"/>
          <p:cNvPicPr preferRelativeResize="0"/>
          <p:nvPr/>
        </p:nvPicPr>
        <p:blipFill rotWithShape="1">
          <a:blip r:embed="rId3">
            <a:alphaModFix/>
          </a:blip>
          <a:srcRect b="0" l="2585" r="5738" t="18533"/>
          <a:stretch/>
        </p:blipFill>
        <p:spPr>
          <a:xfrm>
            <a:off x="5460175" y="1306850"/>
            <a:ext cx="3632550" cy="2064050"/>
          </a:xfrm>
          <a:prstGeom prst="rect">
            <a:avLst/>
          </a:prstGeom>
          <a:noFill/>
          <a:ln>
            <a:noFill/>
          </a:ln>
        </p:spPr>
      </p:pic>
      <p:pic>
        <p:nvPicPr>
          <p:cNvPr descr="Image result for dt logo transparent" id="194" name="Google Shape;194;p25"/>
          <p:cNvPicPr preferRelativeResize="0"/>
          <p:nvPr/>
        </p:nvPicPr>
        <p:blipFill>
          <a:blip r:embed="rId4">
            <a:alphaModFix/>
          </a:blip>
          <a:stretch>
            <a:fillRect/>
          </a:stretch>
        </p:blipFill>
        <p:spPr>
          <a:xfrm>
            <a:off x="67300" y="4387200"/>
            <a:ext cx="439925" cy="439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6"/>
          <p:cNvSpPr txBox="1"/>
          <p:nvPr>
            <p:ph type="title"/>
          </p:nvPr>
        </p:nvSpPr>
        <p:spPr>
          <a:xfrm>
            <a:off x="311700" y="1345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Erosion Control </a:t>
            </a:r>
            <a:r>
              <a:rPr lang="en" sz="2400"/>
              <a:t>(Type and Materials)</a:t>
            </a:r>
            <a:endParaRPr/>
          </a:p>
        </p:txBody>
      </p:sp>
      <p:sp>
        <p:nvSpPr>
          <p:cNvPr id="200" name="Google Shape;200;p26"/>
          <p:cNvSpPr txBox="1"/>
          <p:nvPr>
            <p:ph idx="1" type="body"/>
          </p:nvPr>
        </p:nvSpPr>
        <p:spPr>
          <a:xfrm>
            <a:off x="363900" y="907950"/>
            <a:ext cx="4603800" cy="3523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rPr>
              <a:t>3. Flexible Sediment Barrier </a:t>
            </a:r>
            <a:endParaRPr>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Sediment control and stormwater control and collection.</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980000"/>
                </a:solidFill>
              </a:rPr>
              <a:t>Why?</a:t>
            </a:r>
            <a:r>
              <a:rPr lang="en" sz="1400">
                <a:solidFill>
                  <a:srgbClr val="000000"/>
                </a:solidFill>
              </a:rPr>
              <a:t>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Reduce the energy stormwater flow and capture sediment before reaching storm drains.</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lang="en" sz="1400">
                <a:solidFill>
                  <a:srgbClr val="980000"/>
                </a:solidFill>
              </a:rPr>
              <a:t>Application:</a:t>
            </a:r>
            <a:endParaRPr sz="1400">
              <a:solidFill>
                <a:srgbClr val="98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Placement along the shoulder line of the construction length of the project in 50 ft increments.</a:t>
            </a:r>
            <a:endParaRPr sz="1400">
              <a:solidFill>
                <a:srgbClr val="000000"/>
              </a:solidFill>
            </a:endParaRPr>
          </a:p>
          <a:p>
            <a:pPr indent="0" lvl="0" marL="457200" rtl="0" algn="l">
              <a:lnSpc>
                <a:spcPct val="100000"/>
              </a:lnSpc>
              <a:spcBef>
                <a:spcPts val="0"/>
              </a:spcBef>
              <a:spcAft>
                <a:spcPts val="0"/>
              </a:spcAft>
              <a:buNone/>
            </a:pPr>
            <a:r>
              <a:rPr lang="en" sz="1400">
                <a:solidFill>
                  <a:srgbClr val="000000"/>
                </a:solidFill>
              </a:rPr>
              <a:t>  </a:t>
            </a:r>
            <a:r>
              <a:rPr lang="en" sz="1400">
                <a:solidFill>
                  <a:srgbClr val="000000"/>
                </a:solidFill>
              </a:rPr>
              <a:t>            </a:t>
            </a:r>
            <a:r>
              <a:rPr lang="en" sz="1400">
                <a:solidFill>
                  <a:srgbClr val="000000"/>
                </a:solidFill>
              </a:rPr>
              <a:t>                                                                     Materials:                                                                                      </a:t>
            </a:r>
            <a:endParaRPr sz="1400">
              <a:solidFill>
                <a:srgbClr val="000000"/>
              </a:solidFill>
            </a:endParaRPr>
          </a:p>
          <a:p>
            <a:pPr indent="-317500" lvl="0" marL="457200" rtl="0" algn="l">
              <a:lnSpc>
                <a:spcPct val="100000"/>
              </a:lnSpc>
              <a:spcBef>
                <a:spcPts val="0"/>
              </a:spcBef>
              <a:spcAft>
                <a:spcPts val="0"/>
              </a:spcAft>
              <a:buClr>
                <a:srgbClr val="000000"/>
              </a:buClr>
              <a:buSzPts val="1400"/>
              <a:buChar char="●"/>
            </a:pPr>
            <a:r>
              <a:rPr lang="en" sz="1400">
                <a:solidFill>
                  <a:srgbClr val="000000"/>
                </a:solidFill>
              </a:rPr>
              <a:t>Flexible barriers (geosynthetic fabric with a urethane foam-filled). </a:t>
            </a:r>
            <a:endParaRPr sz="1400">
              <a:solidFill>
                <a:srgbClr val="000000"/>
              </a:solidFill>
            </a:endParaRPr>
          </a:p>
          <a:p>
            <a:pPr indent="0" lvl="0" marL="457200" rtl="0" algn="l">
              <a:lnSpc>
                <a:spcPct val="100000"/>
              </a:lnSpc>
              <a:spcBef>
                <a:spcPts val="0"/>
              </a:spcBef>
              <a:spcAft>
                <a:spcPts val="0"/>
              </a:spcAft>
              <a:buNone/>
            </a:pPr>
            <a:r>
              <a:t/>
            </a:r>
            <a:endParaRPr sz="1400">
              <a:solidFill>
                <a:srgbClr val="000000"/>
              </a:solidFill>
            </a:endParaRPr>
          </a:p>
          <a:p>
            <a:pPr indent="0" lvl="0" marL="0" rtl="0" algn="l">
              <a:spcBef>
                <a:spcPts val="0"/>
              </a:spcBef>
              <a:spcAft>
                <a:spcPts val="1600"/>
              </a:spcAft>
              <a:buNone/>
            </a:pPr>
            <a:r>
              <a:t/>
            </a:r>
            <a:endParaRPr>
              <a:solidFill>
                <a:srgbClr val="000000"/>
              </a:solidFill>
            </a:endParaRPr>
          </a:p>
        </p:txBody>
      </p:sp>
      <p:pic>
        <p:nvPicPr>
          <p:cNvPr id="201" name="Google Shape;201;p26"/>
          <p:cNvPicPr preferRelativeResize="0"/>
          <p:nvPr/>
        </p:nvPicPr>
        <p:blipFill>
          <a:blip r:embed="rId3">
            <a:alphaModFix/>
          </a:blip>
          <a:stretch>
            <a:fillRect/>
          </a:stretch>
        </p:blipFill>
        <p:spPr>
          <a:xfrm>
            <a:off x="5058750" y="1315050"/>
            <a:ext cx="3877200" cy="2050725"/>
          </a:xfrm>
          <a:prstGeom prst="rect">
            <a:avLst/>
          </a:prstGeom>
          <a:noFill/>
          <a:ln>
            <a:noFill/>
          </a:ln>
        </p:spPr>
      </p:pic>
      <p:pic>
        <p:nvPicPr>
          <p:cNvPr descr="Image result for dt logo transparent" id="202" name="Google Shape;202;p26"/>
          <p:cNvPicPr preferRelativeResize="0"/>
          <p:nvPr/>
        </p:nvPicPr>
        <p:blipFill>
          <a:blip r:embed="rId4">
            <a:alphaModFix/>
          </a:blip>
          <a:stretch>
            <a:fillRect/>
          </a:stretch>
        </p:blipFill>
        <p:spPr>
          <a:xfrm>
            <a:off x="67300" y="4387200"/>
            <a:ext cx="439925" cy="439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7"/>
          <p:cNvSpPr txBox="1"/>
          <p:nvPr>
            <p:ph type="title"/>
          </p:nvPr>
        </p:nvSpPr>
        <p:spPr>
          <a:xfrm>
            <a:off x="311700" y="1185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Water </a:t>
            </a:r>
            <a:r>
              <a:rPr lang="en" sz="2400"/>
              <a:t>diversion</a:t>
            </a:r>
            <a:r>
              <a:rPr lang="en" sz="2400"/>
              <a:t> </a:t>
            </a:r>
            <a:endParaRPr sz="2400"/>
          </a:p>
        </p:txBody>
      </p:sp>
      <p:sp>
        <p:nvSpPr>
          <p:cNvPr id="208" name="Google Shape;208;p27"/>
          <p:cNvSpPr txBox="1"/>
          <p:nvPr>
            <p:ph idx="1" type="body"/>
          </p:nvPr>
        </p:nvSpPr>
        <p:spPr>
          <a:xfrm>
            <a:off x="4741800" y="1359425"/>
            <a:ext cx="3510000" cy="160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rPr>
              <a:t>Stormwater runoff from project site should be directed to the closest storm drain, where  the inlet should be protected as an additional BMP to avoid sediment entering the water course.</a:t>
            </a:r>
            <a:endParaRPr sz="1400">
              <a:solidFill>
                <a:srgbClr val="000000"/>
              </a:solidFill>
            </a:endParaRPr>
          </a:p>
        </p:txBody>
      </p:sp>
      <p:pic>
        <p:nvPicPr>
          <p:cNvPr id="209" name="Google Shape;209;p27"/>
          <p:cNvPicPr preferRelativeResize="0"/>
          <p:nvPr/>
        </p:nvPicPr>
        <p:blipFill rotWithShape="1">
          <a:blip r:embed="rId3">
            <a:alphaModFix/>
          </a:blip>
          <a:srcRect b="7433" l="0" r="0" t="0"/>
          <a:stretch/>
        </p:blipFill>
        <p:spPr>
          <a:xfrm>
            <a:off x="885275" y="798250"/>
            <a:ext cx="2924524" cy="2869076"/>
          </a:xfrm>
          <a:prstGeom prst="rect">
            <a:avLst/>
          </a:prstGeom>
          <a:noFill/>
          <a:ln>
            <a:noFill/>
          </a:ln>
        </p:spPr>
      </p:pic>
      <p:pic>
        <p:nvPicPr>
          <p:cNvPr id="210" name="Google Shape;210;p27"/>
          <p:cNvPicPr preferRelativeResize="0"/>
          <p:nvPr/>
        </p:nvPicPr>
        <p:blipFill>
          <a:blip r:embed="rId4">
            <a:alphaModFix/>
          </a:blip>
          <a:stretch>
            <a:fillRect/>
          </a:stretch>
        </p:blipFill>
        <p:spPr>
          <a:xfrm>
            <a:off x="3992138" y="3339425"/>
            <a:ext cx="2642925" cy="909950"/>
          </a:xfrm>
          <a:prstGeom prst="rect">
            <a:avLst/>
          </a:prstGeom>
          <a:noFill/>
          <a:ln>
            <a:noFill/>
          </a:ln>
        </p:spPr>
      </p:pic>
      <p:pic>
        <p:nvPicPr>
          <p:cNvPr descr="Image result for dt logo transparent" id="211" name="Google Shape;211;p27"/>
          <p:cNvPicPr preferRelativeResize="0"/>
          <p:nvPr/>
        </p:nvPicPr>
        <p:blipFill>
          <a:blip r:embed="rId5">
            <a:alphaModFix/>
          </a:blip>
          <a:stretch>
            <a:fillRect/>
          </a:stretch>
        </p:blipFill>
        <p:spPr>
          <a:xfrm>
            <a:off x="67300" y="4387200"/>
            <a:ext cx="439925" cy="439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311700" y="1814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CADD Work</a:t>
            </a:r>
            <a:endParaRPr/>
          </a:p>
        </p:txBody>
      </p:sp>
      <p:pic>
        <p:nvPicPr>
          <p:cNvPr descr="Image result for dt logo transparent" id="217" name="Google Shape;217;p28"/>
          <p:cNvPicPr preferRelativeResize="0"/>
          <p:nvPr/>
        </p:nvPicPr>
        <p:blipFill>
          <a:blip r:embed="rId3">
            <a:alphaModFix/>
          </a:blip>
          <a:stretch>
            <a:fillRect/>
          </a:stretch>
        </p:blipFill>
        <p:spPr>
          <a:xfrm>
            <a:off x="67300" y="4387200"/>
            <a:ext cx="439925" cy="439925"/>
          </a:xfrm>
          <a:prstGeom prst="rect">
            <a:avLst/>
          </a:prstGeom>
          <a:noFill/>
          <a:ln>
            <a:noFill/>
          </a:ln>
        </p:spPr>
      </p:pic>
      <p:pic>
        <p:nvPicPr>
          <p:cNvPr id="218" name="Google Shape;218;p28"/>
          <p:cNvPicPr preferRelativeResize="0"/>
          <p:nvPr/>
        </p:nvPicPr>
        <p:blipFill>
          <a:blip r:embed="rId4">
            <a:alphaModFix/>
          </a:blip>
          <a:stretch>
            <a:fillRect/>
          </a:stretch>
        </p:blipFill>
        <p:spPr>
          <a:xfrm>
            <a:off x="1115850" y="181400"/>
            <a:ext cx="7263551" cy="4701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9"/>
          <p:cNvSpPr txBox="1"/>
          <p:nvPr>
            <p:ph idx="1" type="body"/>
          </p:nvPr>
        </p:nvSpPr>
        <p:spPr>
          <a:xfrm>
            <a:off x="311700" y="218125"/>
            <a:ext cx="8520600" cy="43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rPr lang="en" sz="3600">
                <a:solidFill>
                  <a:srgbClr val="000000"/>
                </a:solidFill>
              </a:rPr>
              <a:t>Thank You</a:t>
            </a:r>
            <a:endParaRPr sz="3600">
              <a:solidFill>
                <a:srgbClr val="000000"/>
              </a:solidFill>
            </a:endParaRPr>
          </a:p>
          <a:p>
            <a:pPr indent="0" lvl="0" marL="0" rtl="0" algn="l">
              <a:spcBef>
                <a:spcPts val="1600"/>
              </a:spcBef>
              <a:spcAft>
                <a:spcPts val="0"/>
              </a:spcAft>
              <a:buNone/>
            </a:pPr>
            <a:r>
              <a:t/>
            </a:r>
            <a:endParaRPr sz="3600">
              <a:solidFill>
                <a:srgbClr val="000000"/>
              </a:solidFill>
            </a:endParaRPr>
          </a:p>
          <a:p>
            <a:pPr indent="0" lvl="0" marL="0" rtl="0" algn="l">
              <a:spcBef>
                <a:spcPts val="1600"/>
              </a:spcBef>
              <a:spcAft>
                <a:spcPts val="0"/>
              </a:spcAft>
              <a:buNone/>
            </a:pPr>
            <a:r>
              <a:t/>
            </a:r>
            <a:endParaRPr sz="3600">
              <a:solidFill>
                <a:srgbClr val="000000"/>
              </a:solidFill>
            </a:endParaRPr>
          </a:p>
          <a:p>
            <a:pPr indent="0" lvl="0" marL="0" rtl="0" algn="ctr">
              <a:spcBef>
                <a:spcPts val="1600"/>
              </a:spcBef>
              <a:spcAft>
                <a:spcPts val="1600"/>
              </a:spcAft>
              <a:buNone/>
            </a:pPr>
            <a:r>
              <a:rPr lang="en" sz="3600">
                <a:solidFill>
                  <a:srgbClr val="000000"/>
                </a:solidFill>
              </a:rPr>
              <a:t>Questions</a:t>
            </a:r>
            <a:endParaRPr sz="3600">
              <a:solidFill>
                <a:srgbClr val="000000"/>
              </a:solidFill>
            </a:endParaRPr>
          </a:p>
        </p:txBody>
      </p:sp>
      <p:pic>
        <p:nvPicPr>
          <p:cNvPr descr="See the source image" id="224" name="Google Shape;224;p29"/>
          <p:cNvPicPr preferRelativeResize="0"/>
          <p:nvPr/>
        </p:nvPicPr>
        <p:blipFill>
          <a:blip r:embed="rId3">
            <a:alphaModFix/>
          </a:blip>
          <a:stretch>
            <a:fillRect/>
          </a:stretch>
        </p:blipFill>
        <p:spPr>
          <a:xfrm>
            <a:off x="3492850" y="1291200"/>
            <a:ext cx="2213550" cy="2043975"/>
          </a:xfrm>
          <a:prstGeom prst="rect">
            <a:avLst/>
          </a:prstGeom>
          <a:noFill/>
          <a:ln>
            <a:noFill/>
          </a:ln>
        </p:spPr>
      </p:pic>
      <p:sp>
        <p:nvSpPr>
          <p:cNvPr id="225" name="Google Shape;225;p29"/>
          <p:cNvSpPr txBox="1"/>
          <p:nvPr/>
        </p:nvSpPr>
        <p:spPr>
          <a:xfrm>
            <a:off x="5835925" y="1721375"/>
            <a:ext cx="2292300" cy="183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t logo transparent" id="226" name="Google Shape;226;p29"/>
          <p:cNvPicPr preferRelativeResize="0"/>
          <p:nvPr/>
        </p:nvPicPr>
        <p:blipFill>
          <a:blip r:embed="rId4">
            <a:alphaModFix/>
          </a:blip>
          <a:stretch>
            <a:fillRect/>
          </a:stretch>
        </p:blipFill>
        <p:spPr>
          <a:xfrm>
            <a:off x="67300" y="4387200"/>
            <a:ext cx="439925" cy="439925"/>
          </a:xfrm>
          <a:prstGeom prst="rect">
            <a:avLst/>
          </a:prstGeom>
          <a:noFill/>
          <a:ln>
            <a:noFill/>
          </a:ln>
        </p:spPr>
      </p:pic>
      <p:pic>
        <p:nvPicPr>
          <p:cNvPr descr="See the source image" id="227" name="Google Shape;227;p29"/>
          <p:cNvPicPr preferRelativeResize="0"/>
          <p:nvPr/>
        </p:nvPicPr>
        <p:blipFill>
          <a:blip r:embed="rId3">
            <a:alphaModFix/>
          </a:blip>
          <a:stretch>
            <a:fillRect/>
          </a:stretch>
        </p:blipFill>
        <p:spPr>
          <a:xfrm>
            <a:off x="679200" y="1415675"/>
            <a:ext cx="2213550" cy="2043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4" name="Google Shape;234;p30"/>
          <p:cNvPicPr preferRelativeResize="0"/>
          <p:nvPr/>
        </p:nvPicPr>
        <p:blipFill>
          <a:blip r:embed="rId3">
            <a:alphaModFix/>
          </a:blip>
          <a:stretch>
            <a:fillRect/>
          </a:stretch>
        </p:blipFill>
        <p:spPr>
          <a:xfrm>
            <a:off x="283675" y="66800"/>
            <a:ext cx="7690575" cy="50098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41" name="Google Shape;241;p31"/>
          <p:cNvPicPr preferRelativeResize="0"/>
          <p:nvPr/>
        </p:nvPicPr>
        <p:blipFill>
          <a:blip r:embed="rId3">
            <a:alphaModFix/>
          </a:blip>
          <a:stretch>
            <a:fillRect/>
          </a:stretch>
        </p:blipFill>
        <p:spPr>
          <a:xfrm>
            <a:off x="178777" y="283525"/>
            <a:ext cx="6742773" cy="4388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95" name="Google Shape;95;p14"/>
          <p:cNvSpPr txBox="1"/>
          <p:nvPr>
            <p:ph idx="1" type="body"/>
          </p:nvPr>
        </p:nvSpPr>
        <p:spPr>
          <a:xfrm>
            <a:off x="311700" y="1229875"/>
            <a:ext cx="42603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lang="en">
                <a:solidFill>
                  <a:srgbClr val="000000"/>
                </a:solidFill>
              </a:rPr>
              <a:t>Project Scope</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Long Form</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Erosion Control Plan</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CADD Work</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Q&amp;A</a:t>
            </a:r>
            <a:endParaRPr>
              <a:solidFill>
                <a:srgbClr val="000000"/>
              </a:solidFill>
            </a:endParaRPr>
          </a:p>
        </p:txBody>
      </p:sp>
      <p:pic>
        <p:nvPicPr>
          <p:cNvPr descr="See the source image" id="96" name="Google Shape;96;p14"/>
          <p:cNvPicPr preferRelativeResize="0"/>
          <p:nvPr/>
        </p:nvPicPr>
        <p:blipFill>
          <a:blip r:embed="rId3">
            <a:alphaModFix/>
          </a:blip>
          <a:stretch>
            <a:fillRect/>
          </a:stretch>
        </p:blipFill>
        <p:spPr>
          <a:xfrm>
            <a:off x="4649350" y="1017800"/>
            <a:ext cx="3925849" cy="2421362"/>
          </a:xfrm>
          <a:prstGeom prst="rect">
            <a:avLst/>
          </a:prstGeom>
          <a:noFill/>
          <a:ln>
            <a:noFill/>
          </a:ln>
        </p:spPr>
      </p:pic>
      <p:pic>
        <p:nvPicPr>
          <p:cNvPr descr="Image result for dt logo transparent" id="97" name="Google Shape;97;p14"/>
          <p:cNvPicPr preferRelativeResize="0"/>
          <p:nvPr/>
        </p:nvPicPr>
        <p:blipFill>
          <a:blip r:embed="rId4">
            <a:alphaModFix/>
          </a:blip>
          <a:stretch>
            <a:fillRect/>
          </a:stretch>
        </p:blipFill>
        <p:spPr>
          <a:xfrm>
            <a:off x="67300" y="4387200"/>
            <a:ext cx="439925" cy="439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311700" y="1538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Scope</a:t>
            </a:r>
            <a:endParaRPr/>
          </a:p>
        </p:txBody>
      </p:sp>
      <p:sp>
        <p:nvSpPr>
          <p:cNvPr id="103" name="Google Shape;103;p15"/>
          <p:cNvSpPr txBox="1"/>
          <p:nvPr>
            <p:ph idx="1" type="body"/>
          </p:nvPr>
        </p:nvSpPr>
        <p:spPr>
          <a:xfrm>
            <a:off x="311700" y="832750"/>
            <a:ext cx="8520600" cy="3339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Project limits PM 23.2 to 23.6</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Sta 170+80 to 230+50 (5970 ft) </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Construction limits Sta 194+00 to 215+58.89 (2159 ft)</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Speed Limit:  55 mph on SR-41 &amp; 40 mph on Rd-416</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Rainfall: 10 in/year</a:t>
            </a:r>
            <a:r>
              <a:rPr lang="en">
                <a:solidFill>
                  <a:srgbClr val="000000"/>
                </a:solidFill>
              </a:rPr>
              <a:t>, intensity -&gt; 1.1 in/hr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Slopes: </a:t>
            </a:r>
            <a:r>
              <a:rPr lang="en">
                <a:solidFill>
                  <a:srgbClr val="000000"/>
                </a:solidFill>
              </a:rPr>
              <a:t>6% along SR-41 and 3.3% from CL to SL</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descr="Image result for dt logo transparent" id="104" name="Google Shape;104;p15"/>
          <p:cNvPicPr preferRelativeResize="0"/>
          <p:nvPr/>
        </p:nvPicPr>
        <p:blipFill>
          <a:blip r:embed="rId3">
            <a:alphaModFix/>
          </a:blip>
          <a:stretch>
            <a:fillRect/>
          </a:stretch>
        </p:blipFill>
        <p:spPr>
          <a:xfrm>
            <a:off x="67300" y="4387200"/>
            <a:ext cx="439925" cy="439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311700" y="1668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Vicinity Map</a:t>
            </a:r>
            <a:endParaRPr/>
          </a:p>
        </p:txBody>
      </p:sp>
      <p:pic>
        <p:nvPicPr>
          <p:cNvPr id="110" name="Google Shape;110;p16"/>
          <p:cNvPicPr preferRelativeResize="0"/>
          <p:nvPr/>
        </p:nvPicPr>
        <p:blipFill rotWithShape="1">
          <a:blip r:embed="rId3">
            <a:alphaModFix/>
          </a:blip>
          <a:srcRect b="8840" l="0" r="9297" t="6478"/>
          <a:stretch/>
        </p:blipFill>
        <p:spPr>
          <a:xfrm>
            <a:off x="2626900" y="290900"/>
            <a:ext cx="3754476" cy="4284251"/>
          </a:xfrm>
          <a:prstGeom prst="rect">
            <a:avLst/>
          </a:prstGeom>
          <a:noFill/>
          <a:ln>
            <a:noFill/>
          </a:ln>
        </p:spPr>
      </p:pic>
      <p:pic>
        <p:nvPicPr>
          <p:cNvPr descr="Image result for dt logo transparent" id="111" name="Google Shape;111;p16"/>
          <p:cNvPicPr preferRelativeResize="0"/>
          <p:nvPr/>
        </p:nvPicPr>
        <p:blipFill>
          <a:blip r:embed="rId4">
            <a:alphaModFix/>
          </a:blip>
          <a:stretch>
            <a:fillRect/>
          </a:stretch>
        </p:blipFill>
        <p:spPr>
          <a:xfrm>
            <a:off x="67300" y="4387200"/>
            <a:ext cx="439925" cy="439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17"/>
          <p:cNvPicPr preferRelativeResize="0"/>
          <p:nvPr/>
        </p:nvPicPr>
        <p:blipFill rotWithShape="1">
          <a:blip r:embed="rId3">
            <a:alphaModFix/>
          </a:blip>
          <a:srcRect b="2724" l="10524" r="4122" t="5859"/>
          <a:stretch/>
        </p:blipFill>
        <p:spPr>
          <a:xfrm>
            <a:off x="554500" y="933850"/>
            <a:ext cx="3297651" cy="3570051"/>
          </a:xfrm>
          <a:prstGeom prst="rect">
            <a:avLst/>
          </a:prstGeom>
          <a:noFill/>
          <a:ln>
            <a:noFill/>
          </a:ln>
        </p:spPr>
      </p:pic>
      <p:sp>
        <p:nvSpPr>
          <p:cNvPr id="117" name="Google Shape;117;p17"/>
          <p:cNvSpPr txBox="1"/>
          <p:nvPr>
            <p:ph type="title"/>
          </p:nvPr>
        </p:nvSpPr>
        <p:spPr>
          <a:xfrm>
            <a:off x="311700" y="1052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Site Data - </a:t>
            </a:r>
            <a:r>
              <a:rPr lang="en"/>
              <a:t>Disturbed Soil Area</a:t>
            </a:r>
            <a:endParaRPr/>
          </a:p>
        </p:txBody>
      </p:sp>
      <p:sp>
        <p:nvSpPr>
          <p:cNvPr id="118" name="Google Shape;118;p17"/>
          <p:cNvSpPr txBox="1"/>
          <p:nvPr>
            <p:ph idx="1" type="body"/>
          </p:nvPr>
        </p:nvSpPr>
        <p:spPr>
          <a:xfrm>
            <a:off x="4297125" y="1036375"/>
            <a:ext cx="4479900" cy="2703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00000"/>
              </a:buClr>
              <a:buSzPts val="1400"/>
              <a:buFont typeface="Roboto"/>
              <a:buChar char="●"/>
            </a:pPr>
            <a:r>
              <a:rPr lang="en" sz="1400">
                <a:solidFill>
                  <a:srgbClr val="000000"/>
                </a:solidFill>
              </a:rPr>
              <a:t>Planned area of soil disturbance </a:t>
            </a:r>
            <a:endParaRPr sz="1400">
              <a:solidFill>
                <a:srgbClr val="000000"/>
              </a:solidFill>
            </a:endParaRPr>
          </a:p>
          <a:p>
            <a:pPr indent="-317500" lvl="1" marL="914400" rtl="0" algn="l">
              <a:lnSpc>
                <a:spcPct val="115000"/>
              </a:lnSpc>
              <a:spcBef>
                <a:spcPts val="0"/>
              </a:spcBef>
              <a:spcAft>
                <a:spcPts val="0"/>
              </a:spcAft>
              <a:buClr>
                <a:srgbClr val="000000"/>
              </a:buClr>
              <a:buSzPts val="1400"/>
              <a:buFont typeface="Roboto"/>
              <a:buChar char="○"/>
            </a:pPr>
            <a:r>
              <a:rPr lang="en">
                <a:solidFill>
                  <a:srgbClr val="000000"/>
                </a:solidFill>
              </a:rPr>
              <a:t>Clearing of the land for access &amp; preparation of site for construction</a:t>
            </a:r>
            <a:endParaRPr>
              <a:solidFill>
                <a:srgbClr val="000000"/>
              </a:solidFill>
            </a:endParaRPr>
          </a:p>
          <a:p>
            <a:pPr indent="-317500" lvl="1" marL="914400" rtl="0" algn="l">
              <a:lnSpc>
                <a:spcPct val="115000"/>
              </a:lnSpc>
              <a:spcBef>
                <a:spcPts val="0"/>
              </a:spcBef>
              <a:spcAft>
                <a:spcPts val="0"/>
              </a:spcAft>
              <a:buClr>
                <a:srgbClr val="000000"/>
              </a:buClr>
              <a:buSzPts val="1400"/>
              <a:buFont typeface="Roboto"/>
              <a:buChar char="○"/>
            </a:pPr>
            <a:r>
              <a:rPr lang="en">
                <a:solidFill>
                  <a:srgbClr val="000000"/>
                </a:solidFill>
              </a:rPr>
              <a:t>Grading of the project site </a:t>
            </a:r>
            <a:endParaRPr>
              <a:solidFill>
                <a:srgbClr val="000000"/>
              </a:solidFill>
            </a:endParaRPr>
          </a:p>
          <a:p>
            <a:pPr indent="-317500" lvl="1" marL="914400" rtl="0" algn="l">
              <a:lnSpc>
                <a:spcPct val="115000"/>
              </a:lnSpc>
              <a:spcBef>
                <a:spcPts val="0"/>
              </a:spcBef>
              <a:spcAft>
                <a:spcPts val="0"/>
              </a:spcAft>
              <a:buClr>
                <a:srgbClr val="000000"/>
              </a:buClr>
              <a:buSzPts val="1400"/>
              <a:buFont typeface="Roboto"/>
              <a:buChar char="○"/>
            </a:pPr>
            <a:r>
              <a:rPr lang="en">
                <a:solidFill>
                  <a:srgbClr val="000000"/>
                </a:solidFill>
              </a:rPr>
              <a:t>Material and equipment staging area, maintenance area, and construction easement</a:t>
            </a:r>
            <a:endParaRPr>
              <a:solidFill>
                <a:srgbClr val="000000"/>
              </a:solidFill>
            </a:endParaRPr>
          </a:p>
          <a:p>
            <a:pPr indent="-317500" lvl="0" marL="457200" rtl="0" algn="l">
              <a:lnSpc>
                <a:spcPct val="115000"/>
              </a:lnSpc>
              <a:spcBef>
                <a:spcPts val="0"/>
              </a:spcBef>
              <a:spcAft>
                <a:spcPts val="0"/>
              </a:spcAft>
              <a:buClr>
                <a:srgbClr val="000000"/>
              </a:buClr>
              <a:buSzPts val="1400"/>
              <a:buFont typeface="Roboto"/>
              <a:buChar char="●"/>
            </a:pPr>
            <a:r>
              <a:rPr lang="en" sz="1400">
                <a:solidFill>
                  <a:srgbClr val="000000"/>
                </a:solidFill>
              </a:rPr>
              <a:t>Disturbed Soil Area of project:</a:t>
            </a:r>
            <a:r>
              <a:rPr lang="en" sz="1400"/>
              <a:t> </a:t>
            </a:r>
            <a:r>
              <a:rPr lang="en" sz="1400">
                <a:solidFill>
                  <a:srgbClr val="000000"/>
                </a:solidFill>
              </a:rPr>
              <a:t>8.3 Acres</a:t>
            </a:r>
            <a:endParaRPr sz="1400">
              <a:solidFill>
                <a:srgbClr val="000000"/>
              </a:solidFill>
            </a:endParaRPr>
          </a:p>
          <a:p>
            <a:pPr indent="0" lvl="0" marL="0" rtl="0" algn="l">
              <a:lnSpc>
                <a:spcPct val="100000"/>
              </a:lnSpc>
              <a:spcBef>
                <a:spcPts val="1600"/>
              </a:spcBef>
              <a:spcAft>
                <a:spcPts val="0"/>
              </a:spcAft>
              <a:buClr>
                <a:srgbClr val="000000"/>
              </a:buClr>
              <a:buSzPts val="1100"/>
              <a:buFont typeface="Arial"/>
              <a:buNone/>
            </a:pPr>
            <a:r>
              <a:t/>
            </a:r>
            <a:endParaRPr sz="1400">
              <a:solidFill>
                <a:srgbClr val="000000"/>
              </a:solidFill>
            </a:endParaRPr>
          </a:p>
          <a:p>
            <a:pPr indent="0" lvl="0" marL="0" rtl="0" algn="l">
              <a:spcBef>
                <a:spcPts val="0"/>
              </a:spcBef>
              <a:spcAft>
                <a:spcPts val="1600"/>
              </a:spcAft>
              <a:buNone/>
            </a:pPr>
            <a:r>
              <a:t/>
            </a:r>
            <a:endParaRPr/>
          </a:p>
        </p:txBody>
      </p:sp>
      <p:sp>
        <p:nvSpPr>
          <p:cNvPr id="119" name="Google Shape;119;p17"/>
          <p:cNvSpPr txBox="1"/>
          <p:nvPr/>
        </p:nvSpPr>
        <p:spPr>
          <a:xfrm rot="-5398020">
            <a:off x="1388181" y="3294091"/>
            <a:ext cx="520800" cy="24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0000"/>
                </a:solidFill>
                <a:latin typeface="Roboto"/>
                <a:ea typeface="Roboto"/>
                <a:cs typeface="Roboto"/>
                <a:sym typeface="Roboto"/>
              </a:rPr>
              <a:t>DSA</a:t>
            </a:r>
            <a:endParaRPr sz="900">
              <a:solidFill>
                <a:srgbClr val="FF0000"/>
              </a:solidFill>
              <a:latin typeface="Roboto"/>
              <a:ea typeface="Roboto"/>
              <a:cs typeface="Roboto"/>
              <a:sym typeface="Roboto"/>
            </a:endParaRPr>
          </a:p>
        </p:txBody>
      </p:sp>
      <p:sp>
        <p:nvSpPr>
          <p:cNvPr id="120" name="Google Shape;120;p17"/>
          <p:cNvSpPr txBox="1"/>
          <p:nvPr/>
        </p:nvSpPr>
        <p:spPr>
          <a:xfrm rot="-2502192">
            <a:off x="2217023" y="1647943"/>
            <a:ext cx="553308" cy="22756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0000"/>
                </a:solidFill>
                <a:latin typeface="Roboto"/>
                <a:ea typeface="Roboto"/>
                <a:cs typeface="Roboto"/>
                <a:sym typeface="Roboto"/>
              </a:rPr>
              <a:t>DSA</a:t>
            </a:r>
            <a:endParaRPr sz="900">
              <a:solidFill>
                <a:srgbClr val="FF0000"/>
              </a:solidFill>
              <a:latin typeface="Roboto"/>
              <a:ea typeface="Roboto"/>
              <a:cs typeface="Roboto"/>
              <a:sym typeface="Roboto"/>
            </a:endParaRPr>
          </a:p>
        </p:txBody>
      </p:sp>
      <p:sp>
        <p:nvSpPr>
          <p:cNvPr id="121" name="Google Shape;121;p17"/>
          <p:cNvSpPr txBox="1"/>
          <p:nvPr/>
        </p:nvSpPr>
        <p:spPr>
          <a:xfrm rot="-3131505">
            <a:off x="2334118" y="2104712"/>
            <a:ext cx="542233" cy="23205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FF0000"/>
                </a:solidFill>
                <a:latin typeface="Roboto"/>
                <a:ea typeface="Roboto"/>
                <a:cs typeface="Roboto"/>
                <a:sym typeface="Roboto"/>
              </a:rPr>
              <a:t>DSA</a:t>
            </a:r>
            <a:endParaRPr sz="900">
              <a:solidFill>
                <a:srgbClr val="FF0000"/>
              </a:solidFill>
              <a:latin typeface="Roboto"/>
              <a:ea typeface="Roboto"/>
              <a:cs typeface="Roboto"/>
              <a:sym typeface="Roboto"/>
            </a:endParaRPr>
          </a:p>
        </p:txBody>
      </p:sp>
      <p:sp>
        <p:nvSpPr>
          <p:cNvPr id="122" name="Google Shape;122;p17"/>
          <p:cNvSpPr/>
          <p:nvPr/>
        </p:nvSpPr>
        <p:spPr>
          <a:xfrm>
            <a:off x="2011865" y="1501915"/>
            <a:ext cx="1481885" cy="2826196"/>
          </a:xfrm>
          <a:custGeom>
            <a:rect b="b" l="l" r="r" t="t"/>
            <a:pathLst>
              <a:path extrusionOk="0" h="118288" w="55253">
                <a:moveTo>
                  <a:pt x="51751" y="0"/>
                </a:moveTo>
                <a:lnTo>
                  <a:pt x="38911" y="7004"/>
                </a:lnTo>
                <a:lnTo>
                  <a:pt x="24514" y="20233"/>
                </a:lnTo>
                <a:lnTo>
                  <a:pt x="9339" y="41634"/>
                </a:lnTo>
                <a:lnTo>
                  <a:pt x="0" y="77821"/>
                </a:lnTo>
                <a:lnTo>
                  <a:pt x="1168" y="100389"/>
                </a:lnTo>
                <a:lnTo>
                  <a:pt x="5837" y="118288"/>
                </a:lnTo>
                <a:lnTo>
                  <a:pt x="15175" y="117510"/>
                </a:lnTo>
                <a:lnTo>
                  <a:pt x="10895" y="92218"/>
                </a:lnTo>
                <a:lnTo>
                  <a:pt x="13230" y="64980"/>
                </a:lnTo>
                <a:lnTo>
                  <a:pt x="22568" y="39299"/>
                </a:lnTo>
                <a:lnTo>
                  <a:pt x="36965" y="19455"/>
                </a:lnTo>
                <a:lnTo>
                  <a:pt x="55253" y="8560"/>
                </a:lnTo>
                <a:close/>
              </a:path>
            </a:pathLst>
          </a:custGeom>
          <a:noFill/>
          <a:ln cap="flat" cmpd="sng" w="19050">
            <a:solidFill>
              <a:srgbClr val="FF0000"/>
            </a:solidFill>
            <a:prstDash val="solid"/>
            <a:round/>
            <a:headEnd len="med" w="med" type="none"/>
            <a:tailEnd len="med" w="med" type="none"/>
          </a:ln>
        </p:spPr>
      </p:sp>
      <p:sp>
        <p:nvSpPr>
          <p:cNvPr id="123" name="Google Shape;123;p17"/>
          <p:cNvSpPr/>
          <p:nvPr/>
        </p:nvSpPr>
        <p:spPr>
          <a:xfrm>
            <a:off x="1952843" y="1222073"/>
            <a:ext cx="1398422" cy="1273637"/>
          </a:xfrm>
          <a:custGeom>
            <a:rect b="b" l="l" r="r" t="t"/>
            <a:pathLst>
              <a:path extrusionOk="0" h="53307" w="52141">
                <a:moveTo>
                  <a:pt x="52141" y="4280"/>
                </a:moveTo>
                <a:lnTo>
                  <a:pt x="33074" y="16731"/>
                </a:lnTo>
                <a:lnTo>
                  <a:pt x="14008" y="36187"/>
                </a:lnTo>
                <a:lnTo>
                  <a:pt x="4670" y="53307"/>
                </a:lnTo>
                <a:lnTo>
                  <a:pt x="0" y="51362"/>
                </a:lnTo>
                <a:lnTo>
                  <a:pt x="10117" y="28794"/>
                </a:lnTo>
                <a:lnTo>
                  <a:pt x="28794" y="10506"/>
                </a:lnTo>
                <a:lnTo>
                  <a:pt x="47471" y="0"/>
                </a:lnTo>
                <a:close/>
              </a:path>
            </a:pathLst>
          </a:custGeom>
          <a:noFill/>
          <a:ln cap="flat" cmpd="sng" w="19050">
            <a:solidFill>
              <a:srgbClr val="FF0000"/>
            </a:solidFill>
            <a:prstDash val="solid"/>
            <a:round/>
            <a:headEnd len="med" w="med" type="none"/>
            <a:tailEnd len="med" w="med" type="none"/>
          </a:ln>
        </p:spPr>
      </p:sp>
      <p:sp>
        <p:nvSpPr>
          <p:cNvPr id="124" name="Google Shape;124;p17"/>
          <p:cNvSpPr/>
          <p:nvPr/>
        </p:nvSpPr>
        <p:spPr>
          <a:xfrm>
            <a:off x="1618880" y="2663095"/>
            <a:ext cx="427886" cy="1673407"/>
          </a:xfrm>
          <a:custGeom>
            <a:rect b="b" l="l" r="r" t="t"/>
            <a:pathLst>
              <a:path extrusionOk="0" h="70039" w="15954">
                <a:moveTo>
                  <a:pt x="15954" y="1557"/>
                </a:moveTo>
                <a:lnTo>
                  <a:pt x="8950" y="22957"/>
                </a:lnTo>
                <a:lnTo>
                  <a:pt x="9728" y="41635"/>
                </a:lnTo>
                <a:lnTo>
                  <a:pt x="14787" y="70039"/>
                </a:lnTo>
                <a:lnTo>
                  <a:pt x="6226" y="70039"/>
                </a:lnTo>
                <a:lnTo>
                  <a:pt x="779" y="43580"/>
                </a:lnTo>
                <a:lnTo>
                  <a:pt x="0" y="19845"/>
                </a:lnTo>
                <a:lnTo>
                  <a:pt x="10506" y="0"/>
                </a:lnTo>
                <a:close/>
              </a:path>
            </a:pathLst>
          </a:custGeom>
          <a:noFill/>
          <a:ln cap="flat" cmpd="sng" w="19050">
            <a:solidFill>
              <a:srgbClr val="FF0000"/>
            </a:solidFill>
            <a:prstDash val="solid"/>
            <a:round/>
            <a:headEnd len="med" w="med" type="none"/>
            <a:tailEnd len="med" w="med" type="none"/>
          </a:ln>
        </p:spPr>
      </p:sp>
      <p:sp>
        <p:nvSpPr>
          <p:cNvPr id="125" name="Google Shape;125;p17"/>
          <p:cNvSpPr txBox="1"/>
          <p:nvPr/>
        </p:nvSpPr>
        <p:spPr>
          <a:xfrm>
            <a:off x="554500" y="4503900"/>
            <a:ext cx="2347800" cy="2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DSA Potential locations</a:t>
            </a:r>
            <a:endParaRPr b="1" sz="1000">
              <a:latin typeface="Roboto"/>
              <a:ea typeface="Roboto"/>
              <a:cs typeface="Roboto"/>
              <a:sym typeface="Roboto"/>
            </a:endParaRPr>
          </a:p>
        </p:txBody>
      </p:sp>
      <p:pic>
        <p:nvPicPr>
          <p:cNvPr descr="Image result for dt logo transparent" id="126" name="Google Shape;126;p17"/>
          <p:cNvPicPr preferRelativeResize="0"/>
          <p:nvPr/>
        </p:nvPicPr>
        <p:blipFill>
          <a:blip r:embed="rId4">
            <a:alphaModFix/>
          </a:blip>
          <a:stretch>
            <a:fillRect/>
          </a:stretch>
        </p:blipFill>
        <p:spPr>
          <a:xfrm>
            <a:off x="67300" y="4387200"/>
            <a:ext cx="439925" cy="439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311700" y="1052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Site Data - Water Quality</a:t>
            </a:r>
            <a:endParaRPr/>
          </a:p>
        </p:txBody>
      </p:sp>
      <p:sp>
        <p:nvSpPr>
          <p:cNvPr id="132" name="Google Shape;132;p18"/>
          <p:cNvSpPr txBox="1"/>
          <p:nvPr>
            <p:ph idx="1" type="body"/>
          </p:nvPr>
        </p:nvSpPr>
        <p:spPr>
          <a:xfrm>
            <a:off x="5154175" y="969850"/>
            <a:ext cx="3622800" cy="31011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Roboto"/>
              <a:buChar char="●"/>
            </a:pPr>
            <a:r>
              <a:rPr lang="en" sz="1400">
                <a:solidFill>
                  <a:srgbClr val="000000"/>
                </a:solidFill>
                <a:latin typeface="Source Sans Pro"/>
                <a:ea typeface="Source Sans Pro"/>
                <a:cs typeface="Source Sans Pro"/>
                <a:sym typeface="Source Sans Pro"/>
              </a:rPr>
              <a:t>The project is within the Ahwahnee Hydrologic Unit, Fresno River Hydrologic Area, and Coarse Gold Creek Hydrologic Sub-Area. </a:t>
            </a:r>
            <a:endParaRPr sz="1400">
              <a:solidFill>
                <a:srgbClr val="000000"/>
              </a:solidFill>
              <a:latin typeface="Source Sans Pro"/>
              <a:ea typeface="Source Sans Pro"/>
              <a:cs typeface="Source Sans Pro"/>
              <a:sym typeface="Source Sans Pro"/>
            </a:endParaRPr>
          </a:p>
          <a:p>
            <a:pPr indent="-317500" lvl="0" marL="457200" rtl="0" algn="l">
              <a:lnSpc>
                <a:spcPct val="150000"/>
              </a:lnSpc>
              <a:spcBef>
                <a:spcPts val="300"/>
              </a:spcBef>
              <a:spcAft>
                <a:spcPts val="0"/>
              </a:spcAft>
              <a:buClr>
                <a:srgbClr val="000000"/>
              </a:buClr>
              <a:buSzPts val="1400"/>
              <a:buFont typeface="Roboto"/>
              <a:buChar char="●"/>
            </a:pPr>
            <a:r>
              <a:rPr lang="en" sz="1400">
                <a:solidFill>
                  <a:srgbClr val="000000"/>
                </a:solidFill>
                <a:latin typeface="Source Sans Pro"/>
                <a:ea typeface="Source Sans Pro"/>
                <a:cs typeface="Source Sans Pro"/>
                <a:sym typeface="Source Sans Pro"/>
              </a:rPr>
              <a:t>The project receiving waterbody is the Fresno River </a:t>
            </a:r>
            <a:endParaRPr sz="1400">
              <a:solidFill>
                <a:srgbClr val="000000"/>
              </a:solidFill>
              <a:latin typeface="Source Sans Pro"/>
              <a:ea typeface="Source Sans Pro"/>
              <a:cs typeface="Source Sans Pro"/>
              <a:sym typeface="Source Sans Pro"/>
            </a:endParaRPr>
          </a:p>
          <a:p>
            <a:pPr indent="-317500" lvl="0" marL="457200" rtl="0" algn="l">
              <a:lnSpc>
                <a:spcPct val="150000"/>
              </a:lnSpc>
              <a:spcBef>
                <a:spcPts val="300"/>
              </a:spcBef>
              <a:spcAft>
                <a:spcPts val="0"/>
              </a:spcAft>
              <a:buClr>
                <a:srgbClr val="000000"/>
              </a:buClr>
              <a:buSzPts val="1400"/>
              <a:buFont typeface="Source Sans Pro"/>
              <a:buChar char="●"/>
            </a:pPr>
            <a:r>
              <a:rPr lang="en" sz="1400">
                <a:solidFill>
                  <a:srgbClr val="000000"/>
                </a:solidFill>
                <a:latin typeface="Source Sans Pro"/>
                <a:ea typeface="Source Sans Pro"/>
                <a:cs typeface="Source Sans Pro"/>
                <a:sym typeface="Source Sans Pro"/>
              </a:rPr>
              <a:t>listed for low dissolved oxygen</a:t>
            </a:r>
            <a:endParaRPr sz="1400">
              <a:solidFill>
                <a:srgbClr val="000000"/>
              </a:solidFill>
            </a:endParaRPr>
          </a:p>
          <a:p>
            <a:pPr indent="0" lvl="0" marL="0" rtl="0" algn="l">
              <a:lnSpc>
                <a:spcPct val="100000"/>
              </a:lnSpc>
              <a:spcBef>
                <a:spcPts val="300"/>
              </a:spcBef>
              <a:spcAft>
                <a:spcPts val="0"/>
              </a:spcAft>
              <a:buClr>
                <a:srgbClr val="000000"/>
              </a:buClr>
              <a:buSzPts val="1100"/>
              <a:buFont typeface="Arial"/>
              <a:buNone/>
            </a:pPr>
            <a:r>
              <a:t/>
            </a:r>
            <a:endParaRPr sz="1400">
              <a:solidFill>
                <a:srgbClr val="000000"/>
              </a:solidFill>
            </a:endParaRPr>
          </a:p>
          <a:p>
            <a:pPr indent="0" lvl="0" marL="0" rtl="0" algn="l">
              <a:spcBef>
                <a:spcPts val="0"/>
              </a:spcBef>
              <a:spcAft>
                <a:spcPts val="0"/>
              </a:spcAft>
              <a:buClr>
                <a:srgbClr val="000000"/>
              </a:buClr>
              <a:buSzPts val="1100"/>
              <a:buFont typeface="Arial"/>
              <a:buNone/>
            </a:pPr>
            <a:r>
              <a:rPr i="1" lang="en" sz="1200"/>
              <a:t>Source:</a:t>
            </a:r>
            <a:r>
              <a:rPr i="1" lang="en" sz="1200">
                <a:solidFill>
                  <a:srgbClr val="000000"/>
                </a:solidFill>
              </a:rPr>
              <a:t>Water Programs Water Quality Planning Tool (WQPT)</a:t>
            </a:r>
            <a:endParaRPr i="1" sz="1000">
              <a:solidFill>
                <a:srgbClr val="000000"/>
              </a:solidFill>
            </a:endParaRPr>
          </a:p>
          <a:p>
            <a:pPr indent="0" lvl="0" marL="0" rtl="0" algn="l">
              <a:spcBef>
                <a:spcPts val="1600"/>
              </a:spcBef>
              <a:spcAft>
                <a:spcPts val="1600"/>
              </a:spcAft>
              <a:buNone/>
            </a:pPr>
            <a:r>
              <a:t/>
            </a:r>
            <a:endParaRPr/>
          </a:p>
        </p:txBody>
      </p:sp>
      <p:pic>
        <p:nvPicPr>
          <p:cNvPr id="133" name="Google Shape;133;p18"/>
          <p:cNvPicPr preferRelativeResize="0"/>
          <p:nvPr/>
        </p:nvPicPr>
        <p:blipFill rotWithShape="1">
          <a:blip r:embed="rId3">
            <a:alphaModFix/>
          </a:blip>
          <a:srcRect b="0" l="15427" r="20955" t="26675"/>
          <a:stretch/>
        </p:blipFill>
        <p:spPr>
          <a:xfrm>
            <a:off x="311700" y="1057400"/>
            <a:ext cx="4545924" cy="2657325"/>
          </a:xfrm>
          <a:prstGeom prst="rect">
            <a:avLst/>
          </a:prstGeom>
          <a:noFill/>
          <a:ln>
            <a:noFill/>
          </a:ln>
        </p:spPr>
      </p:pic>
      <p:pic>
        <p:nvPicPr>
          <p:cNvPr descr="Image result for dt logo transparent" id="134" name="Google Shape;134;p18"/>
          <p:cNvPicPr preferRelativeResize="0"/>
          <p:nvPr/>
        </p:nvPicPr>
        <p:blipFill>
          <a:blip r:embed="rId4">
            <a:alphaModFix/>
          </a:blip>
          <a:stretch>
            <a:fillRect/>
          </a:stretch>
        </p:blipFill>
        <p:spPr>
          <a:xfrm>
            <a:off x="67300" y="4387200"/>
            <a:ext cx="439925" cy="439925"/>
          </a:xfrm>
          <a:prstGeom prst="rect">
            <a:avLst/>
          </a:prstGeom>
          <a:noFill/>
          <a:ln>
            <a:noFill/>
          </a:ln>
        </p:spPr>
      </p:pic>
      <p:sp>
        <p:nvSpPr>
          <p:cNvPr id="135" name="Google Shape;135;p18"/>
          <p:cNvSpPr txBox="1"/>
          <p:nvPr/>
        </p:nvSpPr>
        <p:spPr>
          <a:xfrm>
            <a:off x="328300" y="3742725"/>
            <a:ext cx="2155800" cy="28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Water Quality Map</a:t>
            </a:r>
            <a:endParaRPr b="1" sz="10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Stormwater Data Report - Sediment Risk</a:t>
            </a:r>
            <a:endParaRPr/>
          </a:p>
        </p:txBody>
      </p:sp>
      <p:sp>
        <p:nvSpPr>
          <p:cNvPr id="141" name="Google Shape;141;p19"/>
          <p:cNvSpPr txBox="1"/>
          <p:nvPr>
            <p:ph idx="1" type="body"/>
          </p:nvPr>
        </p:nvSpPr>
        <p:spPr>
          <a:xfrm>
            <a:off x="311700" y="1177125"/>
            <a:ext cx="4918200" cy="32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Source:</a:t>
            </a:r>
            <a:r>
              <a:rPr i="1" lang="en" sz="1200">
                <a:solidFill>
                  <a:srgbClr val="000000"/>
                </a:solidFill>
              </a:rPr>
              <a:t>Water Programs Water Quality Planning Tool (WQPT)</a:t>
            </a:r>
            <a:endParaRPr i="1" sz="1200">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R Factor = 20</a:t>
            </a:r>
            <a:endParaRPr sz="14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Erosivity - potential for soil to wash off </a:t>
            </a:r>
            <a:r>
              <a:rPr lang="en">
                <a:solidFill>
                  <a:srgbClr val="000000"/>
                </a:solidFill>
              </a:rPr>
              <a:t>disturbed</a:t>
            </a:r>
            <a:r>
              <a:rPr lang="en">
                <a:solidFill>
                  <a:srgbClr val="000000"/>
                </a:solidFill>
              </a:rPr>
              <a:t> </a:t>
            </a:r>
            <a:r>
              <a:rPr lang="en">
                <a:solidFill>
                  <a:srgbClr val="000000"/>
                </a:solidFill>
              </a:rPr>
              <a:t>de-vegetated</a:t>
            </a:r>
            <a:r>
              <a:rPr lang="en">
                <a:solidFill>
                  <a:srgbClr val="000000"/>
                </a:solidFill>
              </a:rPr>
              <a:t> earth during storms</a:t>
            </a:r>
            <a:endParaRPr>
              <a:solidFill>
                <a:srgbClr val="000000"/>
              </a:solidFill>
            </a:endParaRPr>
          </a:p>
          <a:p>
            <a:pPr indent="-317500" lvl="0" marL="457200" rtl="0" algn="l">
              <a:spcBef>
                <a:spcPts val="1000"/>
              </a:spcBef>
              <a:spcAft>
                <a:spcPts val="0"/>
              </a:spcAft>
              <a:buClr>
                <a:srgbClr val="000000"/>
              </a:buClr>
              <a:buSzPts val="1400"/>
              <a:buChar char="●"/>
            </a:pPr>
            <a:r>
              <a:rPr lang="en" sz="1400">
                <a:solidFill>
                  <a:srgbClr val="000000"/>
                </a:solidFill>
              </a:rPr>
              <a:t>LS factor = 4.42</a:t>
            </a:r>
            <a:endParaRPr sz="14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Combines the effects of hillslope-length factor (L) and gradient factor (S)</a:t>
            </a:r>
            <a:endParaRPr sz="1400">
              <a:solidFill>
                <a:srgbClr val="000000"/>
              </a:solidFill>
            </a:endParaRPr>
          </a:p>
          <a:p>
            <a:pPr indent="0" lvl="0" marL="0" rtl="0" algn="l">
              <a:spcBef>
                <a:spcPts val="1600"/>
              </a:spcBef>
              <a:spcAft>
                <a:spcPts val="1600"/>
              </a:spcAft>
              <a:buNone/>
            </a:pPr>
            <a:r>
              <a:t/>
            </a:r>
            <a:endParaRPr sz="1200">
              <a:solidFill>
                <a:srgbClr val="000000"/>
              </a:solidFill>
            </a:endParaRPr>
          </a:p>
        </p:txBody>
      </p:sp>
      <p:pic>
        <p:nvPicPr>
          <p:cNvPr descr="Image result for dt logo transparent" id="142" name="Google Shape;142;p19"/>
          <p:cNvPicPr preferRelativeResize="0"/>
          <p:nvPr/>
        </p:nvPicPr>
        <p:blipFill>
          <a:blip r:embed="rId3">
            <a:alphaModFix/>
          </a:blip>
          <a:stretch>
            <a:fillRect/>
          </a:stretch>
        </p:blipFill>
        <p:spPr>
          <a:xfrm>
            <a:off x="67300" y="4387200"/>
            <a:ext cx="439925" cy="439925"/>
          </a:xfrm>
          <a:prstGeom prst="rect">
            <a:avLst/>
          </a:prstGeom>
          <a:noFill/>
          <a:ln>
            <a:noFill/>
          </a:ln>
        </p:spPr>
      </p:pic>
      <p:pic>
        <p:nvPicPr>
          <p:cNvPr id="143" name="Google Shape;143;p19"/>
          <p:cNvPicPr preferRelativeResize="0"/>
          <p:nvPr/>
        </p:nvPicPr>
        <p:blipFill rotWithShape="1">
          <a:blip r:embed="rId4">
            <a:alphaModFix/>
          </a:blip>
          <a:srcRect b="12398" l="12673" r="21074" t="-1216"/>
          <a:stretch/>
        </p:blipFill>
        <p:spPr>
          <a:xfrm>
            <a:off x="5493750" y="1229875"/>
            <a:ext cx="3156876" cy="2327000"/>
          </a:xfrm>
          <a:prstGeom prst="rect">
            <a:avLst/>
          </a:prstGeom>
          <a:noFill/>
          <a:ln>
            <a:noFill/>
          </a:ln>
        </p:spPr>
      </p:pic>
      <p:cxnSp>
        <p:nvCxnSpPr>
          <p:cNvPr id="144" name="Google Shape;144;p19"/>
          <p:cNvCxnSpPr/>
          <p:nvPr/>
        </p:nvCxnSpPr>
        <p:spPr>
          <a:xfrm flipH="1" rot="10800000">
            <a:off x="6767863" y="3009475"/>
            <a:ext cx="411300" cy="312600"/>
          </a:xfrm>
          <a:prstGeom prst="straightConnector1">
            <a:avLst/>
          </a:prstGeom>
          <a:noFill/>
          <a:ln cap="flat" cmpd="sng" w="9525">
            <a:solidFill>
              <a:srgbClr val="FF0000"/>
            </a:solidFill>
            <a:prstDash val="solid"/>
            <a:round/>
            <a:headEnd len="med" w="med" type="none"/>
            <a:tailEnd len="med" w="med" type="triangle"/>
          </a:ln>
        </p:spPr>
      </p:cxnSp>
      <p:sp>
        <p:nvSpPr>
          <p:cNvPr id="145" name="Google Shape;145;p19"/>
          <p:cNvSpPr txBox="1"/>
          <p:nvPr/>
        </p:nvSpPr>
        <p:spPr>
          <a:xfrm>
            <a:off x="5493750" y="3556875"/>
            <a:ext cx="11016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LS Factor</a:t>
            </a:r>
            <a:endParaRPr b="1" sz="10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20"/>
          <p:cNvPicPr preferRelativeResize="0"/>
          <p:nvPr/>
        </p:nvPicPr>
        <p:blipFill rotWithShape="1">
          <a:blip r:embed="rId3">
            <a:alphaModFix/>
          </a:blip>
          <a:srcRect b="3483" l="9900" r="5116" t="3613"/>
          <a:stretch/>
        </p:blipFill>
        <p:spPr>
          <a:xfrm>
            <a:off x="5109900" y="1122150"/>
            <a:ext cx="3373026" cy="2679650"/>
          </a:xfrm>
          <a:prstGeom prst="rect">
            <a:avLst/>
          </a:prstGeom>
          <a:noFill/>
          <a:ln>
            <a:noFill/>
          </a:ln>
        </p:spPr>
      </p:pic>
      <p:sp>
        <p:nvSpPr>
          <p:cNvPr id="151" name="Google Shape;151;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Stormwater Data Report - Sediment Risk</a:t>
            </a:r>
            <a:endParaRPr/>
          </a:p>
        </p:txBody>
      </p:sp>
      <p:sp>
        <p:nvSpPr>
          <p:cNvPr id="152" name="Google Shape;152;p20"/>
          <p:cNvSpPr txBox="1"/>
          <p:nvPr>
            <p:ph idx="1" type="body"/>
          </p:nvPr>
        </p:nvSpPr>
        <p:spPr>
          <a:xfrm>
            <a:off x="311700" y="1048200"/>
            <a:ext cx="43455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Source:</a:t>
            </a:r>
            <a:r>
              <a:rPr i="1" lang="en" sz="1200">
                <a:solidFill>
                  <a:srgbClr val="000000"/>
                </a:solidFill>
              </a:rPr>
              <a:t>Water Programs Water Quality Planning Tool (WQPT)</a:t>
            </a:r>
            <a:endParaRPr i="1" sz="1200">
              <a:solidFill>
                <a:srgbClr val="000000"/>
              </a:solidFill>
            </a:endParaRPr>
          </a:p>
          <a:p>
            <a:pPr indent="-317500" lvl="0" marL="457200" rtl="0" algn="l">
              <a:spcBef>
                <a:spcPts val="1600"/>
              </a:spcBef>
              <a:spcAft>
                <a:spcPts val="0"/>
              </a:spcAft>
              <a:buClr>
                <a:srgbClr val="000000"/>
              </a:buClr>
              <a:buSzPts val="1400"/>
              <a:buChar char="●"/>
            </a:pPr>
            <a:r>
              <a:rPr lang="en" sz="1400">
                <a:solidFill>
                  <a:srgbClr val="000000"/>
                </a:solidFill>
              </a:rPr>
              <a:t>K factor = 0.2 (coarse-textured soil)</a:t>
            </a:r>
            <a:endParaRPr sz="1400">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Soil erodibility - the susceptibility of soil or surface material erosion, transportability of sediment, and amount and rate of runoff given particular rainfall input</a:t>
            </a:r>
            <a:endParaRPr sz="1400">
              <a:solidFill>
                <a:srgbClr val="000000"/>
              </a:solidFill>
            </a:endParaRPr>
          </a:p>
          <a:p>
            <a:pPr indent="0" lvl="0" marL="0" rtl="0" algn="l">
              <a:spcBef>
                <a:spcPts val="1600"/>
              </a:spcBef>
              <a:spcAft>
                <a:spcPts val="1600"/>
              </a:spcAft>
              <a:buNone/>
            </a:pPr>
            <a:r>
              <a:t/>
            </a:r>
            <a:endParaRPr sz="1200">
              <a:solidFill>
                <a:srgbClr val="000000"/>
              </a:solidFill>
            </a:endParaRPr>
          </a:p>
        </p:txBody>
      </p:sp>
      <p:pic>
        <p:nvPicPr>
          <p:cNvPr descr="Image result for dt logo transparent" id="153" name="Google Shape;153;p20"/>
          <p:cNvPicPr preferRelativeResize="0"/>
          <p:nvPr/>
        </p:nvPicPr>
        <p:blipFill>
          <a:blip r:embed="rId4">
            <a:alphaModFix/>
          </a:blip>
          <a:stretch>
            <a:fillRect/>
          </a:stretch>
        </p:blipFill>
        <p:spPr>
          <a:xfrm>
            <a:off x="67300" y="4387200"/>
            <a:ext cx="439925" cy="439925"/>
          </a:xfrm>
          <a:prstGeom prst="rect">
            <a:avLst/>
          </a:prstGeom>
          <a:noFill/>
          <a:ln>
            <a:noFill/>
          </a:ln>
        </p:spPr>
      </p:pic>
      <p:cxnSp>
        <p:nvCxnSpPr>
          <p:cNvPr id="154" name="Google Shape;154;p20"/>
          <p:cNvCxnSpPr/>
          <p:nvPr/>
        </p:nvCxnSpPr>
        <p:spPr>
          <a:xfrm flipH="1" rot="10800000">
            <a:off x="6238838" y="2159600"/>
            <a:ext cx="411300" cy="312600"/>
          </a:xfrm>
          <a:prstGeom prst="straightConnector1">
            <a:avLst/>
          </a:prstGeom>
          <a:noFill/>
          <a:ln cap="flat" cmpd="sng" w="9525">
            <a:solidFill>
              <a:srgbClr val="FF0000"/>
            </a:solidFill>
            <a:prstDash val="solid"/>
            <a:round/>
            <a:headEnd len="med" w="med" type="none"/>
            <a:tailEnd len="med" w="med" type="triangle"/>
          </a:ln>
        </p:spPr>
      </p:cxnSp>
      <p:sp>
        <p:nvSpPr>
          <p:cNvPr id="155" name="Google Shape;155;p20"/>
          <p:cNvSpPr txBox="1"/>
          <p:nvPr/>
        </p:nvSpPr>
        <p:spPr>
          <a:xfrm>
            <a:off x="5109900" y="3801800"/>
            <a:ext cx="23877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Erickson Triangular </a:t>
            </a:r>
            <a:r>
              <a:rPr b="1" lang="en" sz="1000">
                <a:latin typeface="Roboto"/>
                <a:ea typeface="Roboto"/>
                <a:cs typeface="Roboto"/>
                <a:sym typeface="Roboto"/>
              </a:rPr>
              <a:t>Nomograph</a:t>
            </a:r>
            <a:endParaRPr b="1" sz="10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Site Data - Geotechnical </a:t>
            </a:r>
            <a:endParaRPr/>
          </a:p>
        </p:txBody>
      </p:sp>
      <p:sp>
        <p:nvSpPr>
          <p:cNvPr id="161" name="Google Shape;161;p21"/>
          <p:cNvSpPr txBox="1"/>
          <p:nvPr>
            <p:ph idx="1" type="body"/>
          </p:nvPr>
        </p:nvSpPr>
        <p:spPr>
          <a:xfrm>
            <a:off x="311700" y="1304575"/>
            <a:ext cx="4703700" cy="224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i="1" lang="en" sz="1200"/>
              <a:t>Source:</a:t>
            </a:r>
            <a:r>
              <a:rPr i="1" lang="en" sz="1200">
                <a:solidFill>
                  <a:srgbClr val="000000"/>
                </a:solidFill>
              </a:rPr>
              <a:t>Water Programs Water Quality Planning Tool (WQPT)</a:t>
            </a:r>
            <a:endParaRPr sz="1400">
              <a:solidFill>
                <a:srgbClr val="000000"/>
              </a:solidFill>
            </a:endParaRPr>
          </a:p>
          <a:p>
            <a:pPr indent="-317500" lvl="0" marL="457200" rtl="0" algn="l">
              <a:lnSpc>
                <a:spcPct val="150000"/>
              </a:lnSpc>
              <a:spcBef>
                <a:spcPts val="1600"/>
              </a:spcBef>
              <a:spcAft>
                <a:spcPts val="0"/>
              </a:spcAft>
              <a:buClr>
                <a:srgbClr val="000000"/>
              </a:buClr>
              <a:buSzPts val="1400"/>
              <a:buChar char="●"/>
            </a:pPr>
            <a:r>
              <a:rPr lang="en" sz="1400">
                <a:solidFill>
                  <a:srgbClr val="000000"/>
                </a:solidFill>
              </a:rPr>
              <a:t>Soil Hydrologic Group B (loam or silty loam)</a:t>
            </a:r>
            <a:endParaRPr sz="1400">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Holland Rocky Sandy Foam (35-45% slope)</a:t>
            </a:r>
            <a:endParaRPr>
              <a:solidFill>
                <a:srgbClr val="000000"/>
              </a:solidFill>
            </a:endParaRPr>
          </a:p>
          <a:p>
            <a:pPr indent="-317500" lvl="1" marL="914400" marR="0" rtl="0" algn="l">
              <a:lnSpc>
                <a:spcPct val="150000"/>
              </a:lnSpc>
              <a:spcBef>
                <a:spcPts val="0"/>
              </a:spcBef>
              <a:spcAft>
                <a:spcPts val="0"/>
              </a:spcAft>
              <a:buClr>
                <a:srgbClr val="000000"/>
              </a:buClr>
              <a:buSzPts val="1400"/>
              <a:buChar char="○"/>
            </a:pPr>
            <a:r>
              <a:rPr lang="en">
                <a:solidFill>
                  <a:srgbClr val="000000"/>
                </a:solidFill>
              </a:rPr>
              <a:t>Mod infiltration rate -&gt; mod runoff potential</a:t>
            </a:r>
            <a:endParaRPr>
              <a:solidFill>
                <a:srgbClr val="000000"/>
              </a:solidFil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Moderately fine to coarse textures</a:t>
            </a:r>
            <a:endParaRPr sz="1400">
              <a:solidFill>
                <a:srgbClr val="000000"/>
              </a:solidFill>
            </a:endParaRPr>
          </a:p>
        </p:txBody>
      </p:sp>
      <p:pic>
        <p:nvPicPr>
          <p:cNvPr descr="Image result for dt logo transparent" id="162" name="Google Shape;162;p21"/>
          <p:cNvPicPr preferRelativeResize="0"/>
          <p:nvPr/>
        </p:nvPicPr>
        <p:blipFill>
          <a:blip r:embed="rId3">
            <a:alphaModFix/>
          </a:blip>
          <a:stretch>
            <a:fillRect/>
          </a:stretch>
        </p:blipFill>
        <p:spPr>
          <a:xfrm>
            <a:off x="67300" y="4387200"/>
            <a:ext cx="439925" cy="439925"/>
          </a:xfrm>
          <a:prstGeom prst="rect">
            <a:avLst/>
          </a:prstGeom>
          <a:noFill/>
          <a:ln>
            <a:noFill/>
          </a:ln>
        </p:spPr>
      </p:pic>
      <p:pic>
        <p:nvPicPr>
          <p:cNvPr id="163" name="Google Shape;163;p21"/>
          <p:cNvPicPr preferRelativeResize="0"/>
          <p:nvPr/>
        </p:nvPicPr>
        <p:blipFill>
          <a:blip r:embed="rId4">
            <a:alphaModFix/>
          </a:blip>
          <a:stretch>
            <a:fillRect/>
          </a:stretch>
        </p:blipFill>
        <p:spPr>
          <a:xfrm>
            <a:off x="5576325" y="1069800"/>
            <a:ext cx="2990068" cy="224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