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Average"/>
      <p:regular r:id="rId21"/>
    </p:embeddedFont>
    <p:embeddedFont>
      <p:font typeface="Oswal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4BF5C2C-9ED8-46EC-9FFD-82B428D9072A}">
  <a:tblStyle styleId="{F4BF5C2C-9ED8-46EC-9FFD-82B428D9072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Oswald-regular.fntdata"/><Relationship Id="rId10" Type="http://schemas.openxmlformats.org/officeDocument/2006/relationships/slide" Target="slides/slide4.xml"/><Relationship Id="rId21" Type="http://schemas.openxmlformats.org/officeDocument/2006/relationships/font" Target="fonts/Average-regular.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Oswa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5bda8b92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5bda8b92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491676e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491676e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0b781f55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0b781f55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0b781f55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0b781f55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2aa485f91_5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2aa485f91_5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5c26fb47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5c26fb47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491676e1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491676e1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Roads include streets, highways, bikeways, and private roads.</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491676e1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491676e1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u="sng">
                <a:solidFill>
                  <a:schemeClr val="dk1"/>
                </a:solidFill>
              </a:rPr>
              <a:t>Add to traffic control module:</a:t>
            </a:r>
            <a:endParaRPr sz="1000" u="sng">
              <a:solidFill>
                <a:schemeClr val="dk1"/>
              </a:solidFill>
            </a:endParaRPr>
          </a:p>
          <a:p>
            <a:pPr indent="0" lvl="0" marL="0" rtl="0" algn="l">
              <a:lnSpc>
                <a:spcPct val="115000"/>
              </a:lnSpc>
              <a:spcBef>
                <a:spcPts val="0"/>
              </a:spcBef>
              <a:spcAft>
                <a:spcPts val="0"/>
              </a:spcAft>
              <a:buNone/>
            </a:pPr>
            <a:r>
              <a:rPr lang="en" sz="1000">
                <a:solidFill>
                  <a:schemeClr val="dk1"/>
                </a:solidFill>
              </a:rPr>
              <a:t>C23B(CA) 		       Highway Widening</a:t>
            </a:r>
            <a:endParaRPr sz="1000" u="sng">
              <a:solidFill>
                <a:schemeClr val="dk1"/>
              </a:solidFill>
            </a:endParaRPr>
          </a:p>
          <a:p>
            <a:pPr indent="0" lvl="0" marL="0" rtl="0" algn="l">
              <a:lnSpc>
                <a:spcPct val="115000"/>
              </a:lnSpc>
              <a:spcBef>
                <a:spcPts val="0"/>
              </a:spcBef>
              <a:spcAft>
                <a:spcPts val="0"/>
              </a:spcAft>
              <a:buNone/>
            </a:pPr>
            <a:r>
              <a:rPr lang="en" sz="1000">
                <a:solidFill>
                  <a:schemeClr val="dk1"/>
                </a:solidFill>
              </a:rPr>
              <a:t>W3-5(XX), W13-1P (XX)      Speed Limit Ahead, Speed Limit Construction Zone</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W21-5			       Shoulder Work</a:t>
            </a:r>
            <a:endParaRPr sz="1000">
              <a:solidFill>
                <a:schemeClr val="dk1"/>
              </a:solidFill>
            </a:endParaRPr>
          </a:p>
          <a:p>
            <a:pPr indent="0" lvl="0" marL="0" rtl="0" algn="l">
              <a:lnSpc>
                <a:spcPct val="115000"/>
              </a:lnSpc>
              <a:spcBef>
                <a:spcPts val="0"/>
              </a:spcBef>
              <a:spcAft>
                <a:spcPts val="0"/>
              </a:spcAft>
              <a:buNone/>
            </a:pPr>
            <a:r>
              <a:rPr lang="en" sz="1000">
                <a:solidFill>
                  <a:schemeClr val="dk1"/>
                </a:solidFill>
              </a:rPr>
              <a:t>Traffic Cones 		       -</a:t>
            </a:r>
            <a:endParaRPr sz="10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491676e1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491676e1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5bda8b92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5bda8b92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5bda8b92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5bda8b92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NEED TO EDIT THE NUMBERS, MAKE SURE BOTH DIRECTIONS AND THE … every road should have 3 of everything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5c26fb4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5c26fb4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5bda8b92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5bda8b92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dot.ca.gov/trafficops/camutcd/camutcd2014rev2.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dot.ca.gov/trafficops/camutcd/camutcd2014rev2.html" TargetMode="External"/><Relationship Id="rId4" Type="http://schemas.openxmlformats.org/officeDocument/2006/relationships/hyperlink" Target="http://www.trafficsign.us/" TargetMode="External"/><Relationship Id="rId5" Type="http://schemas.openxmlformats.org/officeDocument/2006/relationships/hyperlink" Target="http://www.dot.ca.gov/trafficops/tcd/spec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1232550" y="634625"/>
            <a:ext cx="6678900" cy="1854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Construction Area Signs Used on SR 41 and Road 416</a:t>
            </a:r>
            <a:endParaRPr/>
          </a:p>
        </p:txBody>
      </p:sp>
      <p:sp>
        <p:nvSpPr>
          <p:cNvPr id="60" name="Google Shape;60;p13"/>
          <p:cNvSpPr txBox="1"/>
          <p:nvPr>
            <p:ph idx="1" type="subTitle"/>
          </p:nvPr>
        </p:nvSpPr>
        <p:spPr>
          <a:xfrm>
            <a:off x="3401102" y="3153450"/>
            <a:ext cx="2341800" cy="158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000">
                <a:solidFill>
                  <a:srgbClr val="FFFFFF"/>
                </a:solidFill>
              </a:rPr>
              <a:t>By: Raven Ramos</a:t>
            </a:r>
            <a:endParaRPr sz="2000">
              <a:solidFill>
                <a:srgbClr val="FFFFFF"/>
              </a:solidFill>
            </a:endParaRPr>
          </a:p>
          <a:p>
            <a:pPr indent="0" lvl="0" marL="0" rtl="0" algn="ctr">
              <a:spcBef>
                <a:spcPts val="0"/>
              </a:spcBef>
              <a:spcAft>
                <a:spcPts val="0"/>
              </a:spcAft>
              <a:buClr>
                <a:srgbClr val="000000"/>
              </a:buClr>
              <a:buSzPts val="1100"/>
              <a:buFont typeface="Arial"/>
              <a:buNone/>
            </a:pPr>
            <a:r>
              <a:rPr lang="en" sz="2000">
                <a:solidFill>
                  <a:srgbClr val="FFFFFF"/>
                </a:solidFill>
              </a:rPr>
              <a:t>Brendan Pang</a:t>
            </a:r>
            <a:endParaRPr sz="2000">
              <a:solidFill>
                <a:srgbClr val="FFFFFF"/>
              </a:solidFill>
            </a:endParaRPr>
          </a:p>
          <a:p>
            <a:pPr indent="0" lvl="0" marL="0" rtl="0" algn="ctr">
              <a:spcBef>
                <a:spcPts val="0"/>
              </a:spcBef>
              <a:spcAft>
                <a:spcPts val="0"/>
              </a:spcAft>
              <a:buClr>
                <a:srgbClr val="000000"/>
              </a:buClr>
              <a:buSzPts val="1100"/>
              <a:buFont typeface="Arial"/>
              <a:buNone/>
            </a:pPr>
            <a:r>
              <a:rPr lang="en" sz="2000">
                <a:solidFill>
                  <a:srgbClr val="FFFFFF"/>
                </a:solidFill>
              </a:rPr>
              <a:t>Karanveer Deol</a:t>
            </a:r>
            <a:endParaRPr sz="2000">
              <a:solidFill>
                <a:srgbClr val="FFFFFF"/>
              </a:solidFill>
            </a:endParaRPr>
          </a:p>
          <a:p>
            <a:pPr indent="0" lvl="0" marL="0" rtl="0" algn="ctr">
              <a:spcBef>
                <a:spcPts val="0"/>
              </a:spcBef>
              <a:spcAft>
                <a:spcPts val="0"/>
              </a:spcAft>
              <a:buClr>
                <a:srgbClr val="000000"/>
              </a:buClr>
              <a:buSzPts val="1100"/>
              <a:buFont typeface="Arial"/>
              <a:buNone/>
            </a:pPr>
            <a:r>
              <a:rPr lang="en" sz="2000">
                <a:solidFill>
                  <a:srgbClr val="FFFFFF"/>
                </a:solidFill>
              </a:rPr>
              <a:t>Manny De Leon</a:t>
            </a:r>
            <a:endParaRPr sz="2000">
              <a:solidFill>
                <a:srgbClr val="FFFFFF"/>
              </a:solidFill>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4" name="Google Shape;124;p22"/>
          <p:cNvPicPr preferRelativeResize="0"/>
          <p:nvPr/>
        </p:nvPicPr>
        <p:blipFill>
          <a:blip r:embed="rId3">
            <a:alphaModFix/>
          </a:blip>
          <a:stretch>
            <a:fillRect/>
          </a:stretch>
        </p:blipFill>
        <p:spPr>
          <a:xfrm>
            <a:off x="4572000" y="1220075"/>
            <a:ext cx="2851076" cy="3288924"/>
          </a:xfrm>
          <a:prstGeom prst="rect">
            <a:avLst/>
          </a:prstGeom>
          <a:noFill/>
          <a:ln>
            <a:noFill/>
          </a:ln>
        </p:spPr>
      </p:pic>
      <p:pic>
        <p:nvPicPr>
          <p:cNvPr id="125" name="Google Shape;125;p22"/>
          <p:cNvPicPr preferRelativeResize="0"/>
          <p:nvPr/>
        </p:nvPicPr>
        <p:blipFill>
          <a:blip r:embed="rId4">
            <a:alphaModFix/>
          </a:blip>
          <a:stretch>
            <a:fillRect/>
          </a:stretch>
        </p:blipFill>
        <p:spPr>
          <a:xfrm>
            <a:off x="1008125" y="1318150"/>
            <a:ext cx="2943275" cy="32507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latin typeface="Arial"/>
                <a:ea typeface="Arial"/>
                <a:cs typeface="Arial"/>
                <a:sym typeface="Arial"/>
                <a:hlinkClick r:id="rId3"/>
              </a:rPr>
              <a:t>http://www.dot.ca.gov/trafficops/camutcd/camutcd2014rev2.html</a:t>
            </a:r>
            <a:endParaRPr/>
          </a:p>
        </p:txBody>
      </p:sp>
      <p:sp>
        <p:nvSpPr>
          <p:cNvPr id="131" name="Google Shape;131;p23"/>
          <p:cNvSpPr txBox="1"/>
          <p:nvPr>
            <p:ph idx="1" type="body"/>
          </p:nvPr>
        </p:nvSpPr>
        <p:spPr>
          <a:xfrm>
            <a:off x="311700" y="11954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Sections to read:</a:t>
            </a:r>
            <a:endParaRPr/>
          </a:p>
          <a:p>
            <a:pPr indent="-342900" lvl="0" marL="457200" rtl="0" algn="l">
              <a:spcBef>
                <a:spcPts val="1600"/>
              </a:spcBef>
              <a:spcAft>
                <a:spcPts val="0"/>
              </a:spcAft>
              <a:buSzPts val="1800"/>
              <a:buChar char="●"/>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24"/>
          <p:cNvPicPr preferRelativeResize="0"/>
          <p:nvPr/>
        </p:nvPicPr>
        <p:blipFill>
          <a:blip r:embed="rId3">
            <a:alphaModFix/>
          </a:blip>
          <a:stretch>
            <a:fillRect/>
          </a:stretch>
        </p:blipFill>
        <p:spPr>
          <a:xfrm>
            <a:off x="5597950" y="1152475"/>
            <a:ext cx="2903126" cy="3416400"/>
          </a:xfrm>
          <a:prstGeom prst="rect">
            <a:avLst/>
          </a:prstGeom>
          <a:noFill/>
          <a:ln>
            <a:noFill/>
          </a:ln>
        </p:spPr>
      </p:pic>
      <p:sp>
        <p:nvSpPr>
          <p:cNvPr id="137" name="Google Shape;137;p24"/>
          <p:cNvSpPr txBox="1"/>
          <p:nvPr>
            <p:ph type="title"/>
          </p:nvPr>
        </p:nvSpPr>
        <p:spPr>
          <a:xfrm>
            <a:off x="311700" y="445025"/>
            <a:ext cx="6117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OTHER GROUP IN MORNING</a:t>
            </a:r>
            <a:endParaRPr/>
          </a:p>
        </p:txBody>
      </p:sp>
      <p:sp>
        <p:nvSpPr>
          <p:cNvPr id="138" name="Google Shape;138;p24"/>
          <p:cNvSpPr txBox="1"/>
          <p:nvPr>
            <p:ph idx="1" type="body"/>
          </p:nvPr>
        </p:nvSpPr>
        <p:spPr>
          <a:xfrm>
            <a:off x="311700" y="1152475"/>
            <a:ext cx="5710500" cy="385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If we need to make it a 1 lane road for construction we will need to indicate:</a:t>
            </a:r>
            <a:endParaRPr sz="1200"/>
          </a:p>
          <a:p>
            <a:pPr indent="-304800" lvl="0" marL="457200" rtl="0" algn="l">
              <a:spcBef>
                <a:spcPts val="0"/>
              </a:spcBef>
              <a:spcAft>
                <a:spcPts val="0"/>
              </a:spcAft>
              <a:buSzPts val="1200"/>
              <a:buChar char="●"/>
            </a:pPr>
            <a:r>
              <a:rPr lang="en" sz="1200"/>
              <a:t>Road work ahead</a:t>
            </a:r>
            <a:endParaRPr sz="1200"/>
          </a:p>
          <a:p>
            <a:pPr indent="-304800" lvl="0" marL="457200" rtl="0" algn="l">
              <a:spcBef>
                <a:spcPts val="0"/>
              </a:spcBef>
              <a:spcAft>
                <a:spcPts val="0"/>
              </a:spcAft>
              <a:buSzPts val="1200"/>
              <a:buChar char="●"/>
            </a:pPr>
            <a:r>
              <a:rPr lang="en" sz="1200"/>
              <a:t>Flagger</a:t>
            </a:r>
            <a:endParaRPr sz="1200"/>
          </a:p>
          <a:p>
            <a:pPr indent="-304800" lvl="1" marL="914400" rtl="0" algn="l">
              <a:spcBef>
                <a:spcPts val="0"/>
              </a:spcBef>
              <a:spcAft>
                <a:spcPts val="0"/>
              </a:spcAft>
              <a:buSzPts val="1200"/>
              <a:buChar char="○"/>
            </a:pPr>
            <a:r>
              <a:rPr lang="en" sz="1200"/>
              <a:t>Wait on STOP, go on SLOW</a:t>
            </a:r>
            <a:endParaRPr sz="1200"/>
          </a:p>
          <a:p>
            <a:pPr indent="-304800" lvl="1" marL="914400" rtl="0" algn="l">
              <a:spcBef>
                <a:spcPts val="0"/>
              </a:spcBef>
              <a:spcAft>
                <a:spcPts val="0"/>
              </a:spcAft>
              <a:buSzPts val="1200"/>
              <a:buChar char="○"/>
            </a:pPr>
            <a:r>
              <a:rPr lang="en" sz="1200"/>
              <a:t>Be prepared to stop</a:t>
            </a:r>
            <a:endParaRPr sz="1200"/>
          </a:p>
          <a:p>
            <a:pPr indent="-304800" lvl="1" marL="914400" rtl="0" algn="l">
              <a:spcBef>
                <a:spcPts val="0"/>
              </a:spcBef>
              <a:spcAft>
                <a:spcPts val="0"/>
              </a:spcAft>
              <a:buSzPts val="1200"/>
              <a:buChar char="○"/>
            </a:pPr>
            <a:r>
              <a:rPr lang="en" sz="1200"/>
              <a:t>One lane road ahead</a:t>
            </a:r>
            <a:endParaRPr sz="1200"/>
          </a:p>
          <a:p>
            <a:pPr indent="-304800" lvl="0" marL="457200" rtl="0" algn="l">
              <a:spcBef>
                <a:spcPts val="0"/>
              </a:spcBef>
              <a:spcAft>
                <a:spcPts val="0"/>
              </a:spcAft>
              <a:buSzPts val="1200"/>
              <a:buChar char="●"/>
            </a:pPr>
            <a:r>
              <a:rPr lang="en" sz="1200"/>
              <a:t>Speed limit</a:t>
            </a:r>
            <a:endParaRPr sz="1200"/>
          </a:p>
          <a:p>
            <a:pPr indent="-304800" lvl="1" marL="914400" rtl="0" algn="l">
              <a:spcBef>
                <a:spcPts val="0"/>
              </a:spcBef>
              <a:spcAft>
                <a:spcPts val="0"/>
              </a:spcAft>
              <a:buSzPts val="1200"/>
              <a:buChar char="○"/>
            </a:pPr>
            <a:r>
              <a:rPr lang="en" sz="1200"/>
              <a:t>End work zone speed limit</a:t>
            </a:r>
            <a:endParaRPr sz="1200"/>
          </a:p>
          <a:p>
            <a:pPr indent="-304800" lvl="0" marL="457200" rtl="0" algn="l">
              <a:spcBef>
                <a:spcPts val="0"/>
              </a:spcBef>
              <a:spcAft>
                <a:spcPts val="0"/>
              </a:spcAft>
              <a:buSzPts val="1200"/>
              <a:buChar char="●"/>
            </a:pPr>
            <a:r>
              <a:rPr lang="en" sz="1200"/>
              <a:t>CMS (changeable message sign) (probably put this on here anyways)</a:t>
            </a:r>
            <a:endParaRPr sz="1200"/>
          </a:p>
          <a:p>
            <a:pPr indent="-304800" lvl="0" marL="457200" rtl="0" algn="l">
              <a:spcBef>
                <a:spcPts val="0"/>
              </a:spcBef>
              <a:spcAft>
                <a:spcPts val="0"/>
              </a:spcAft>
              <a:buSzPts val="1200"/>
              <a:buChar char="●"/>
            </a:pPr>
            <a:r>
              <a:rPr lang="en" sz="1200"/>
              <a:t>Lane closed</a:t>
            </a:r>
            <a:endParaRPr sz="1200"/>
          </a:p>
          <a:p>
            <a:pPr indent="0" lvl="0" marL="457200" rtl="0" algn="l">
              <a:spcBef>
                <a:spcPts val="0"/>
              </a:spcBef>
              <a:spcAft>
                <a:spcPts val="0"/>
              </a:spcAft>
              <a:buNone/>
            </a:pPr>
            <a:r>
              <a:t/>
            </a:r>
            <a:endParaRPr sz="1200"/>
          </a:p>
          <a:p>
            <a:pPr indent="0" lvl="0" marL="0" rtl="0" algn="l">
              <a:spcBef>
                <a:spcPts val="0"/>
              </a:spcBef>
              <a:spcAft>
                <a:spcPts val="0"/>
              </a:spcAft>
              <a:buNone/>
            </a:pPr>
            <a:r>
              <a:rPr lang="en" sz="1200"/>
              <a:t>Or if we are just doing shoulder lane construction:</a:t>
            </a:r>
            <a:endParaRPr sz="1200"/>
          </a:p>
          <a:p>
            <a:pPr indent="-304800" lvl="0" marL="457200" rtl="0" algn="l">
              <a:spcBef>
                <a:spcPts val="0"/>
              </a:spcBef>
              <a:spcAft>
                <a:spcPts val="0"/>
              </a:spcAft>
              <a:buSzPts val="1200"/>
              <a:buChar char="●"/>
            </a:pPr>
            <a:r>
              <a:rPr lang="en" sz="1200"/>
              <a:t>Road work ahead</a:t>
            </a:r>
            <a:endParaRPr sz="1200"/>
          </a:p>
          <a:p>
            <a:pPr indent="-304800" lvl="0" marL="457200" rtl="0" algn="l">
              <a:spcBef>
                <a:spcPts val="0"/>
              </a:spcBef>
              <a:spcAft>
                <a:spcPts val="0"/>
              </a:spcAft>
              <a:buSzPts val="1200"/>
              <a:buChar char="●"/>
            </a:pPr>
            <a:r>
              <a:rPr lang="en" sz="1200"/>
              <a:t>Shoulder work ahead (no flagger needed)</a:t>
            </a:r>
            <a:endParaRPr sz="1200"/>
          </a:p>
          <a:p>
            <a:pPr indent="-304800" lvl="0" marL="457200" rtl="0" algn="l">
              <a:spcBef>
                <a:spcPts val="0"/>
              </a:spcBef>
              <a:spcAft>
                <a:spcPts val="0"/>
              </a:spcAft>
              <a:buSzPts val="1200"/>
              <a:buChar char="●"/>
            </a:pPr>
            <a:r>
              <a:rPr lang="en" sz="1200"/>
              <a:t>Speed limit </a:t>
            </a:r>
            <a:endParaRPr sz="1200"/>
          </a:p>
          <a:p>
            <a:pPr indent="-304800" lvl="1" marL="914400" rtl="0" algn="l">
              <a:spcBef>
                <a:spcPts val="0"/>
              </a:spcBef>
              <a:spcAft>
                <a:spcPts val="0"/>
              </a:spcAft>
              <a:buSzPts val="1200"/>
              <a:buChar char="○"/>
            </a:pPr>
            <a:r>
              <a:rPr lang="en" sz="1200"/>
              <a:t>End work zone speed limit</a:t>
            </a:r>
            <a:endParaRPr sz="1200"/>
          </a:p>
          <a:p>
            <a:pPr indent="-304800" lvl="0" marL="457200" rtl="0" algn="l">
              <a:spcBef>
                <a:spcPts val="0"/>
              </a:spcBef>
              <a:spcAft>
                <a:spcPts val="0"/>
              </a:spcAft>
              <a:buSzPts val="1200"/>
              <a:buChar char="●"/>
            </a:pPr>
            <a:r>
              <a:rPr lang="en" sz="1200"/>
              <a:t>CMS</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signs we may need- brendan</a:t>
            </a:r>
            <a:endParaRPr/>
          </a:p>
        </p:txBody>
      </p:sp>
      <p:sp>
        <p:nvSpPr>
          <p:cNvPr id="144" name="Google Shape;144;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Loose gravel</a:t>
            </a:r>
            <a:endParaRPr sz="1400"/>
          </a:p>
          <a:p>
            <a:pPr indent="-317500" lvl="0" marL="457200" rtl="0" algn="l">
              <a:spcBef>
                <a:spcPts val="0"/>
              </a:spcBef>
              <a:spcAft>
                <a:spcPts val="0"/>
              </a:spcAft>
              <a:buSzPts val="1400"/>
              <a:buChar char="●"/>
            </a:pPr>
            <a:r>
              <a:rPr lang="en" sz="1400"/>
              <a:t>Fresh concrete</a:t>
            </a:r>
            <a:endParaRPr sz="1400"/>
          </a:p>
          <a:p>
            <a:pPr indent="-317500" lvl="0" marL="457200" rtl="0" algn="l">
              <a:spcBef>
                <a:spcPts val="0"/>
              </a:spcBef>
              <a:spcAft>
                <a:spcPts val="0"/>
              </a:spcAft>
              <a:buSzPts val="1400"/>
              <a:buChar char="●"/>
            </a:pPr>
            <a:r>
              <a:rPr lang="en" sz="1400"/>
              <a:t>barricades/ traffic cones</a:t>
            </a:r>
            <a:endParaRPr sz="1400"/>
          </a:p>
          <a:p>
            <a:pPr indent="-317500" lvl="0" marL="457200" rtl="0" algn="l">
              <a:spcBef>
                <a:spcPts val="0"/>
              </a:spcBef>
              <a:spcAft>
                <a:spcPts val="0"/>
              </a:spcAft>
              <a:buSzPts val="1400"/>
              <a:buChar char="●"/>
            </a:pPr>
            <a:r>
              <a:rPr lang="en" sz="1400"/>
              <a:t>workers</a:t>
            </a:r>
            <a:endParaRPr sz="1400"/>
          </a:p>
          <a:p>
            <a:pPr indent="-317500" lvl="0" marL="457200" rtl="0" algn="l">
              <a:spcBef>
                <a:spcPts val="0"/>
              </a:spcBef>
              <a:spcAft>
                <a:spcPts val="0"/>
              </a:spcAft>
              <a:buSzPts val="1400"/>
              <a:buChar char="●"/>
            </a:pPr>
            <a:r>
              <a:rPr lang="en" sz="1400"/>
              <a:t>Different signs based on what stage in the construction process we are in</a:t>
            </a:r>
            <a:endParaRPr sz="1400"/>
          </a:p>
          <a:p>
            <a:pPr indent="-317500" lvl="1" marL="914400" rtl="0" algn="l">
              <a:spcBef>
                <a:spcPts val="0"/>
              </a:spcBef>
              <a:spcAft>
                <a:spcPts val="0"/>
              </a:spcAft>
              <a:buSzPts val="1400"/>
              <a:buChar char="○"/>
            </a:pPr>
            <a:r>
              <a:rPr lang="en"/>
              <a:t>Can have 1 plan for each stage [but this is extra work]</a:t>
            </a:r>
            <a:endParaRPr/>
          </a:p>
          <a:p>
            <a:pPr indent="-317500" lvl="2" marL="1371600" rtl="0" algn="l">
              <a:spcBef>
                <a:spcPts val="0"/>
              </a:spcBef>
              <a:spcAft>
                <a:spcPts val="0"/>
              </a:spcAft>
              <a:buSzPts val="1400"/>
              <a:buChar char="■"/>
            </a:pPr>
            <a:r>
              <a:rPr lang="en"/>
              <a:t>Each stage meaning, if we went the route of segmenting the project into parts of the highway we are working on at the time. </a:t>
            </a:r>
            <a:endParaRPr/>
          </a:p>
          <a:p>
            <a:pPr indent="-317500" lvl="2" marL="1371600" rtl="0" algn="l">
              <a:spcBef>
                <a:spcPts val="0"/>
              </a:spcBef>
              <a:spcAft>
                <a:spcPts val="0"/>
              </a:spcAft>
              <a:buSzPts val="1400"/>
              <a:buChar char="■"/>
            </a:pPr>
            <a:r>
              <a:rPr lang="en"/>
              <a:t>This minimizes the amount of temporary erosion control BMPs needed</a:t>
            </a:r>
            <a:endParaRPr/>
          </a:p>
          <a:p>
            <a:pPr indent="-317500" lvl="1" marL="914400" rtl="0" algn="l">
              <a:spcBef>
                <a:spcPts val="0"/>
              </a:spcBef>
              <a:spcAft>
                <a:spcPts val="0"/>
              </a:spcAft>
              <a:buSzPts val="1400"/>
              <a:buChar char="○"/>
            </a:pPr>
            <a:r>
              <a:rPr lang="en" sz="1400"/>
              <a:t>Center lane closed ahead? - for repainting the lines/ turn arrows on the road</a:t>
            </a:r>
            <a:endParaRPr sz="1400"/>
          </a:p>
          <a:p>
            <a:pPr indent="-317500" lvl="0" marL="457200" rtl="0" algn="l">
              <a:spcBef>
                <a:spcPts val="0"/>
              </a:spcBef>
              <a:spcAft>
                <a:spcPts val="0"/>
              </a:spcAft>
              <a:buSzPts val="1400"/>
              <a:buChar char="●"/>
            </a:pPr>
            <a:r>
              <a:rPr lang="en" sz="1400"/>
              <a:t>Right lane closed ½ mile</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a:t>
            </a:r>
            <a:endParaRPr/>
          </a:p>
        </p:txBody>
      </p:sp>
      <p:sp>
        <p:nvSpPr>
          <p:cNvPr id="150" name="Google Shape;150;p26"/>
          <p:cNvSpPr txBox="1"/>
          <p:nvPr>
            <p:ph idx="1" type="body"/>
          </p:nvPr>
        </p:nvSpPr>
        <p:spPr>
          <a:xfrm>
            <a:off x="311700" y="1152475"/>
            <a:ext cx="8520600" cy="3768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California Manual on </a:t>
            </a:r>
            <a:r>
              <a:rPr lang="en"/>
              <a:t>Uniform</a:t>
            </a:r>
            <a:r>
              <a:rPr lang="en"/>
              <a:t> Traffic Control Devices (CA-MUTCD) (2014, Revision 3)</a:t>
            </a:r>
            <a:endParaRPr/>
          </a:p>
          <a:p>
            <a:pPr indent="-342900" lvl="0" marL="457200" rtl="0" algn="l">
              <a:spcBef>
                <a:spcPts val="0"/>
              </a:spcBef>
              <a:spcAft>
                <a:spcPts val="0"/>
              </a:spcAft>
              <a:buSzPts val="1800"/>
              <a:buChar char="●"/>
            </a:pPr>
            <a:r>
              <a:rPr lang="en"/>
              <a:t>CalTrans Highway Design Manual</a:t>
            </a:r>
            <a:endParaRPr/>
          </a:p>
          <a:p>
            <a:pPr indent="-342900" lvl="0" marL="457200" rtl="0" algn="l">
              <a:spcBef>
                <a:spcPts val="0"/>
              </a:spcBef>
              <a:spcAft>
                <a:spcPts val="0"/>
              </a:spcAft>
              <a:buSzPts val="1800"/>
              <a:buChar char="●"/>
            </a:pPr>
            <a:r>
              <a:rPr lang="en"/>
              <a:t>CalTrans Plan Preparation Manual 2-2.14 to 2-2.16</a:t>
            </a:r>
            <a:endParaRPr/>
          </a:p>
          <a:p>
            <a:pPr indent="-342900" lvl="0" marL="457200" rtl="0" algn="l">
              <a:spcBef>
                <a:spcPts val="0"/>
              </a:spcBef>
              <a:spcAft>
                <a:spcPts val="0"/>
              </a:spcAft>
              <a:buSzPts val="1800"/>
              <a:buChar char="●"/>
            </a:pPr>
            <a:r>
              <a:rPr lang="en"/>
              <a:t>California Manual on Uniform Traffic Control Devices (CA MUTCD)</a:t>
            </a:r>
            <a:endParaRPr/>
          </a:p>
          <a:p>
            <a:pPr indent="-317500" lvl="1" marL="914400" rtl="0" algn="l">
              <a:spcBef>
                <a:spcPts val="0"/>
              </a:spcBef>
              <a:spcAft>
                <a:spcPts val="0"/>
              </a:spcAft>
              <a:buSzPts val="1400"/>
              <a:buChar char="○"/>
            </a:pPr>
            <a:r>
              <a:rPr lang="en" sz="1100" u="sng">
                <a:solidFill>
                  <a:schemeClr val="hlink"/>
                </a:solidFill>
                <a:latin typeface="Arial"/>
                <a:ea typeface="Arial"/>
                <a:cs typeface="Arial"/>
                <a:sym typeface="Arial"/>
                <a:hlinkClick r:id="rId3"/>
              </a:rPr>
              <a:t>http://www.dot.ca.gov/trafficops/camutcd/camutcd2014rev2.html</a:t>
            </a:r>
            <a:endParaRPr/>
          </a:p>
          <a:p>
            <a:pPr indent="-317500" lvl="1" marL="914400" rtl="0" algn="l">
              <a:spcBef>
                <a:spcPts val="0"/>
              </a:spcBef>
              <a:spcAft>
                <a:spcPts val="0"/>
              </a:spcAft>
              <a:buSzPts val="1400"/>
              <a:buChar char="○"/>
            </a:pPr>
            <a:r>
              <a:rPr lang="en"/>
              <a:t>Chapter 6f.07</a:t>
            </a:r>
            <a:endParaRPr/>
          </a:p>
          <a:p>
            <a:pPr indent="-317500" lvl="1" marL="914400" rtl="0" algn="l">
              <a:spcBef>
                <a:spcPts val="0"/>
              </a:spcBef>
              <a:spcAft>
                <a:spcPts val="0"/>
              </a:spcAft>
              <a:buSzPts val="1400"/>
              <a:buChar char="○"/>
            </a:pPr>
            <a:r>
              <a:rPr lang="en"/>
              <a:t>6f.17</a:t>
            </a:r>
            <a:endParaRPr/>
          </a:p>
          <a:p>
            <a:pPr indent="0" lvl="0" marL="0" rtl="0" algn="l">
              <a:spcBef>
                <a:spcPts val="0"/>
              </a:spcBef>
              <a:spcAft>
                <a:spcPts val="0"/>
              </a:spcAft>
              <a:buNone/>
            </a:pPr>
            <a:r>
              <a:t/>
            </a:r>
            <a:endParaRPr/>
          </a:p>
          <a:p>
            <a:pPr indent="0" lvl="0" marL="0" rtl="0" algn="l">
              <a:spcBef>
                <a:spcPts val="1600"/>
              </a:spcBef>
              <a:spcAft>
                <a:spcPts val="0"/>
              </a:spcAft>
              <a:buNone/>
            </a:pPr>
            <a:r>
              <a:rPr lang="en" sz="1100" u="sng">
                <a:solidFill>
                  <a:schemeClr val="hlink"/>
                </a:solidFill>
                <a:latin typeface="Arial"/>
                <a:ea typeface="Arial"/>
                <a:cs typeface="Arial"/>
                <a:sym typeface="Arial"/>
                <a:hlinkClick r:id="rId4"/>
              </a:rPr>
              <a:t>http://www.trafficsign.us/</a:t>
            </a:r>
            <a:endParaRPr/>
          </a:p>
          <a:p>
            <a:pPr indent="0" lvl="0" marL="0" rtl="0" algn="l">
              <a:spcBef>
                <a:spcPts val="1600"/>
              </a:spcBef>
              <a:spcAft>
                <a:spcPts val="1600"/>
              </a:spcAft>
              <a:buNone/>
            </a:pPr>
            <a:r>
              <a:rPr lang="en" sz="1100" u="sng">
                <a:solidFill>
                  <a:schemeClr val="hlink"/>
                </a:solidFill>
                <a:latin typeface="Arial"/>
                <a:ea typeface="Arial"/>
                <a:cs typeface="Arial"/>
                <a:sym typeface="Arial"/>
                <a:hlinkClick r:id="rId5"/>
              </a:rPr>
              <a:t>http://www.dot.ca.gov/trafficops/tcd/specs.html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 </a:t>
            </a:r>
            <a:endParaRPr/>
          </a:p>
        </p:txBody>
      </p:sp>
      <p:sp>
        <p:nvSpPr>
          <p:cNvPr id="66" name="Google Shape;66;p1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Purpose </a:t>
            </a:r>
            <a:endParaRPr/>
          </a:p>
          <a:p>
            <a:pPr indent="0" lvl="0" marL="0" rtl="0" algn="l">
              <a:spcBef>
                <a:spcPts val="1600"/>
              </a:spcBef>
              <a:spcAft>
                <a:spcPts val="0"/>
              </a:spcAft>
              <a:buNone/>
            </a:pPr>
            <a:r>
              <a:rPr lang="en"/>
              <a:t>Signs Selected</a:t>
            </a:r>
            <a:endParaRPr/>
          </a:p>
          <a:p>
            <a:pPr indent="0" lvl="0" marL="0" rtl="0" algn="l">
              <a:spcBef>
                <a:spcPts val="1600"/>
              </a:spcBef>
              <a:spcAft>
                <a:spcPts val="0"/>
              </a:spcAft>
              <a:buNone/>
            </a:pPr>
            <a:r>
              <a:rPr lang="en"/>
              <a:t>Layout </a:t>
            </a:r>
            <a:endParaRPr/>
          </a:p>
          <a:p>
            <a:pPr indent="0" lvl="0" marL="0" rtl="0" algn="l">
              <a:spcBef>
                <a:spcPts val="1600"/>
              </a:spcBef>
              <a:spcAft>
                <a:spcPts val="1600"/>
              </a:spcAft>
              <a:buNone/>
            </a:pPr>
            <a:r>
              <a:t/>
            </a:r>
            <a:endParaRPr/>
          </a:p>
        </p:txBody>
      </p:sp>
      <p:sp>
        <p:nvSpPr>
          <p:cNvPr id="67" name="Google Shape;67;p1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Purpose</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t>Construction area signs, shown on the construction area sign plans, are only those signs that identify the begin and end points of project work on the state highway involved and the signs placed on local streets which intersect or connect to the state highway within the project limits” (Plans Preparation Manual 2-2.14)</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Signs Selected</a:t>
            </a:r>
            <a:endParaRPr/>
          </a:p>
        </p:txBody>
      </p:sp>
      <p:sp>
        <p:nvSpPr>
          <p:cNvPr id="79" name="Google Shape;79;p16"/>
          <p:cNvSpPr txBox="1"/>
          <p:nvPr>
            <p:ph idx="1" type="body"/>
          </p:nvPr>
        </p:nvSpPr>
        <p:spPr>
          <a:xfrm>
            <a:off x="311700" y="11455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Based on site review and the CA-MUTCD….</a:t>
            </a:r>
            <a:endParaRPr/>
          </a:p>
        </p:txBody>
      </p:sp>
      <p:graphicFrame>
        <p:nvGraphicFramePr>
          <p:cNvPr id="80" name="Google Shape;80;p16"/>
          <p:cNvGraphicFramePr/>
          <p:nvPr/>
        </p:nvGraphicFramePr>
        <p:xfrm>
          <a:off x="952500" y="1809750"/>
          <a:ext cx="3000000" cy="3000000"/>
        </p:xfrm>
        <a:graphic>
          <a:graphicData uri="http://schemas.openxmlformats.org/drawingml/2006/table">
            <a:tbl>
              <a:tblPr>
                <a:noFill/>
                <a:tableStyleId>{F4BF5C2C-9ED8-46EC-9FFD-82B428D9072A}</a:tableStyleId>
              </a:tblPr>
              <a:tblGrid>
                <a:gridCol w="3619500"/>
                <a:gridCol w="3619500"/>
              </a:tblGrid>
              <a:tr h="381000">
                <a:tc>
                  <a:txBody>
                    <a:bodyPr/>
                    <a:lstStyle/>
                    <a:p>
                      <a:pPr indent="0" lvl="0" marL="0" rtl="0" algn="ctr">
                        <a:spcBef>
                          <a:spcPts val="0"/>
                        </a:spcBef>
                        <a:spcAft>
                          <a:spcPts val="0"/>
                        </a:spcAft>
                        <a:buNone/>
                      </a:pPr>
                      <a:r>
                        <a:rPr b="1" lang="en" sz="1800">
                          <a:solidFill>
                            <a:schemeClr val="dk1"/>
                          </a:solidFill>
                        </a:rPr>
                        <a:t>Sign</a:t>
                      </a:r>
                      <a:endParaRPr b="1" sz="1800">
                        <a:solidFill>
                          <a:schemeClr val="dk1"/>
                        </a:solidFill>
                      </a:endParaRPr>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dk1"/>
                          </a:solidFill>
                        </a:rPr>
                        <a:t>Description </a:t>
                      </a:r>
                      <a:endParaRPr b="1" sz="1800">
                        <a:solidFill>
                          <a:schemeClr val="dk1"/>
                        </a:solidFill>
                      </a:endParaRPr>
                    </a:p>
                  </a:txBody>
                  <a:tcPr marT="91425" marB="91425" marR="91425" marL="91425">
                    <a:lnB cap="flat" cmpd="sng" w="9525">
                      <a:solidFill>
                        <a:srgbClr val="000000"/>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1000">
                          <a:solidFill>
                            <a:schemeClr val="dk1"/>
                          </a:solidFill>
                        </a:rPr>
                        <a:t>W20-1</a:t>
                      </a:r>
                      <a:endParaRPr sz="1000">
                        <a:solidFill>
                          <a:schemeClr val="dk1"/>
                        </a:solidFill>
                      </a:endParaRPr>
                    </a:p>
                  </a:txBody>
                  <a:tcPr marT="19050" marB="19050"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solidFill>
                            <a:schemeClr val="dk1"/>
                          </a:solidFill>
                        </a:rPr>
                        <a:t>R</a:t>
                      </a:r>
                      <a:r>
                        <a:rPr lang="en" sz="1000">
                          <a:solidFill>
                            <a:schemeClr val="dk1"/>
                          </a:solidFill>
                        </a:rPr>
                        <a:t>oad Work Ahead</a:t>
                      </a:r>
                      <a:endParaRPr sz="1000">
                        <a:solidFill>
                          <a:schemeClr val="dk1"/>
                        </a:solidFill>
                      </a:endParaRPr>
                    </a:p>
                  </a:txBody>
                  <a:tcPr marT="19050" marB="19050"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1000">
                          <a:solidFill>
                            <a:schemeClr val="dk1"/>
                          </a:solidFill>
                        </a:rPr>
                        <a:t>G20-2</a:t>
                      </a:r>
                      <a:endParaRPr sz="1000">
                        <a:solidFill>
                          <a:schemeClr val="dk1"/>
                        </a:solidFill>
                      </a:endParaRPr>
                    </a:p>
                  </a:txBody>
                  <a:tcPr marT="19050" marB="19050"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solidFill>
                            <a:schemeClr val="dk1"/>
                          </a:solidFill>
                        </a:rPr>
                        <a:t>R</a:t>
                      </a:r>
                      <a:r>
                        <a:rPr lang="en" sz="1000">
                          <a:solidFill>
                            <a:schemeClr val="dk1"/>
                          </a:solidFill>
                        </a:rPr>
                        <a:t>oad Work Ends</a:t>
                      </a:r>
                      <a:endParaRPr sz="1000">
                        <a:solidFill>
                          <a:schemeClr val="dk1"/>
                        </a:solidFill>
                      </a:endParaRPr>
                    </a:p>
                  </a:txBody>
                  <a:tcPr marT="19050" marB="19050"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1000">
                          <a:solidFill>
                            <a:schemeClr val="dk1"/>
                          </a:solidFill>
                        </a:rPr>
                        <a:t>C40A(CA)</a:t>
                      </a:r>
                      <a:endParaRPr sz="1000">
                        <a:solidFill>
                          <a:schemeClr val="dk1"/>
                        </a:solidFill>
                      </a:endParaRPr>
                    </a:p>
                  </a:txBody>
                  <a:tcPr marT="19050" marB="19050"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solidFill>
                            <a:schemeClr val="dk1"/>
                          </a:solidFill>
                        </a:rPr>
                        <a:t>F</a:t>
                      </a:r>
                      <a:r>
                        <a:rPr lang="en" sz="1000">
                          <a:solidFill>
                            <a:schemeClr val="dk1"/>
                          </a:solidFill>
                        </a:rPr>
                        <a:t>ines Doubled</a:t>
                      </a:r>
                      <a:endParaRPr sz="1000">
                        <a:solidFill>
                          <a:schemeClr val="dk1"/>
                        </a:solidFill>
                      </a:endParaRPr>
                    </a:p>
                  </a:txBody>
                  <a:tcPr marT="19050" marB="19050"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1000">
                          <a:solidFill>
                            <a:schemeClr val="dk1"/>
                          </a:solidFill>
                        </a:rPr>
                        <a:t>C47B(CA)</a:t>
                      </a:r>
                      <a:endParaRPr sz="1000">
                        <a:solidFill>
                          <a:schemeClr val="dk1"/>
                        </a:solidFill>
                      </a:endParaRPr>
                    </a:p>
                  </a:txBody>
                  <a:tcPr marT="19050" marB="19050"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solidFill>
                            <a:schemeClr val="dk1"/>
                          </a:solidFill>
                        </a:rPr>
                        <a:t>Project Description</a:t>
                      </a:r>
                      <a:endParaRPr sz="1000">
                        <a:solidFill>
                          <a:schemeClr val="dk1"/>
                        </a:solidFill>
                      </a:endParaRPr>
                    </a:p>
                  </a:txBody>
                  <a:tcPr marT="19050" marB="19050"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3091800" cy="82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Description</a:t>
            </a:r>
            <a:endParaRPr/>
          </a:p>
        </p:txBody>
      </p:sp>
      <p:pic>
        <p:nvPicPr>
          <p:cNvPr id="86" name="Google Shape;86;p17"/>
          <p:cNvPicPr preferRelativeResize="0"/>
          <p:nvPr/>
        </p:nvPicPr>
        <p:blipFill>
          <a:blip r:embed="rId3">
            <a:alphaModFix/>
          </a:blip>
          <a:stretch>
            <a:fillRect/>
          </a:stretch>
        </p:blipFill>
        <p:spPr>
          <a:xfrm>
            <a:off x="188896" y="1419171"/>
            <a:ext cx="4611781" cy="2959800"/>
          </a:xfrm>
          <a:prstGeom prst="rect">
            <a:avLst/>
          </a:prstGeom>
          <a:noFill/>
          <a:ln>
            <a:noFill/>
          </a:ln>
        </p:spPr>
      </p:pic>
      <p:pic>
        <p:nvPicPr>
          <p:cNvPr id="87" name="Google Shape;87;p17"/>
          <p:cNvPicPr preferRelativeResize="0"/>
          <p:nvPr/>
        </p:nvPicPr>
        <p:blipFill>
          <a:blip r:embed="rId4">
            <a:alphaModFix/>
          </a:blip>
          <a:stretch>
            <a:fillRect/>
          </a:stretch>
        </p:blipFill>
        <p:spPr>
          <a:xfrm>
            <a:off x="5047225" y="1138550"/>
            <a:ext cx="3416400" cy="3416400"/>
          </a:xfrm>
          <a:prstGeom prst="rect">
            <a:avLst/>
          </a:prstGeom>
          <a:noFill/>
          <a:ln>
            <a:noFill/>
          </a:ln>
        </p:spPr>
      </p:pic>
      <p:sp>
        <p:nvSpPr>
          <p:cNvPr id="88" name="Google Shape;88;p17"/>
          <p:cNvSpPr txBox="1"/>
          <p:nvPr>
            <p:ph type="title"/>
          </p:nvPr>
        </p:nvSpPr>
        <p:spPr>
          <a:xfrm>
            <a:off x="5391850" y="445025"/>
            <a:ext cx="2827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Fines Doubled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467200" y="579775"/>
            <a:ext cx="3012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Road Work Begins</a:t>
            </a:r>
            <a:endParaRPr/>
          </a:p>
        </p:txBody>
      </p:sp>
      <p:pic>
        <p:nvPicPr>
          <p:cNvPr id="94" name="Google Shape;94;p18"/>
          <p:cNvPicPr preferRelativeResize="0"/>
          <p:nvPr/>
        </p:nvPicPr>
        <p:blipFill>
          <a:blip r:embed="rId3">
            <a:alphaModFix/>
          </a:blip>
          <a:stretch>
            <a:fillRect/>
          </a:stretch>
        </p:blipFill>
        <p:spPr>
          <a:xfrm>
            <a:off x="653348" y="1548375"/>
            <a:ext cx="2640301" cy="2709074"/>
          </a:xfrm>
          <a:prstGeom prst="rect">
            <a:avLst/>
          </a:prstGeom>
          <a:noFill/>
          <a:ln>
            <a:noFill/>
          </a:ln>
        </p:spPr>
      </p:pic>
      <p:pic>
        <p:nvPicPr>
          <p:cNvPr id="95" name="Google Shape;95;p18"/>
          <p:cNvPicPr preferRelativeResize="0"/>
          <p:nvPr/>
        </p:nvPicPr>
        <p:blipFill>
          <a:blip r:embed="rId4">
            <a:alphaModFix/>
          </a:blip>
          <a:stretch>
            <a:fillRect/>
          </a:stretch>
        </p:blipFill>
        <p:spPr>
          <a:xfrm>
            <a:off x="4208099" y="1576450"/>
            <a:ext cx="3870825" cy="2171549"/>
          </a:xfrm>
          <a:prstGeom prst="rect">
            <a:avLst/>
          </a:prstGeom>
          <a:noFill/>
          <a:ln>
            <a:noFill/>
          </a:ln>
        </p:spPr>
      </p:pic>
      <p:sp>
        <p:nvSpPr>
          <p:cNvPr id="96" name="Google Shape;96;p18"/>
          <p:cNvSpPr txBox="1"/>
          <p:nvPr>
            <p:ph type="title"/>
          </p:nvPr>
        </p:nvSpPr>
        <p:spPr>
          <a:xfrm>
            <a:off x="4637213" y="579775"/>
            <a:ext cx="3012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Road Work Ends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id="101" name="Google Shape;101;p19"/>
          <p:cNvPicPr preferRelativeResize="0"/>
          <p:nvPr/>
        </p:nvPicPr>
        <p:blipFill>
          <a:blip r:embed="rId3">
            <a:alphaModFix/>
          </a:blip>
          <a:stretch>
            <a:fillRect/>
          </a:stretch>
        </p:blipFill>
        <p:spPr>
          <a:xfrm>
            <a:off x="152400" y="95800"/>
            <a:ext cx="7892902" cy="50901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8" name="Google Shape;108;p20"/>
          <p:cNvPicPr preferRelativeResize="0"/>
          <p:nvPr/>
        </p:nvPicPr>
        <p:blipFill>
          <a:blip r:embed="rId3">
            <a:alphaModFix/>
          </a:blip>
          <a:stretch>
            <a:fillRect/>
          </a:stretch>
        </p:blipFill>
        <p:spPr>
          <a:xfrm>
            <a:off x="311700" y="2637100"/>
            <a:ext cx="5707325" cy="1931775"/>
          </a:xfrm>
          <a:prstGeom prst="rect">
            <a:avLst/>
          </a:prstGeom>
          <a:noFill/>
          <a:ln>
            <a:noFill/>
          </a:ln>
        </p:spPr>
      </p:pic>
      <p:pic>
        <p:nvPicPr>
          <p:cNvPr id="109" name="Google Shape;109;p20"/>
          <p:cNvPicPr preferRelativeResize="0"/>
          <p:nvPr/>
        </p:nvPicPr>
        <p:blipFill>
          <a:blip r:embed="rId4">
            <a:alphaModFix/>
          </a:blip>
          <a:stretch>
            <a:fillRect/>
          </a:stretch>
        </p:blipFill>
        <p:spPr>
          <a:xfrm>
            <a:off x="5719750" y="445025"/>
            <a:ext cx="3112549" cy="1805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6" name="Google Shape;116;p21"/>
          <p:cNvPicPr preferRelativeResize="0"/>
          <p:nvPr/>
        </p:nvPicPr>
        <p:blipFill>
          <a:blip r:embed="rId3">
            <a:alphaModFix/>
          </a:blip>
          <a:stretch>
            <a:fillRect/>
          </a:stretch>
        </p:blipFill>
        <p:spPr>
          <a:xfrm>
            <a:off x="851922" y="929950"/>
            <a:ext cx="3296901" cy="3533250"/>
          </a:xfrm>
          <a:prstGeom prst="rect">
            <a:avLst/>
          </a:prstGeom>
          <a:noFill/>
          <a:ln>
            <a:noFill/>
          </a:ln>
        </p:spPr>
      </p:pic>
      <p:pic>
        <p:nvPicPr>
          <p:cNvPr id="117" name="Google Shape;117;p21"/>
          <p:cNvPicPr preferRelativeResize="0"/>
          <p:nvPr/>
        </p:nvPicPr>
        <p:blipFill>
          <a:blip r:embed="rId4">
            <a:alphaModFix/>
          </a:blip>
          <a:stretch>
            <a:fillRect/>
          </a:stretch>
        </p:blipFill>
        <p:spPr>
          <a:xfrm>
            <a:off x="5134328" y="929950"/>
            <a:ext cx="2957675" cy="35332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